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9"/>
  </p:notesMasterIdLst>
  <p:sldIdLst>
    <p:sldId id="314" r:id="rId3"/>
    <p:sldId id="315" r:id="rId4"/>
    <p:sldId id="316" r:id="rId5"/>
    <p:sldId id="260" r:id="rId6"/>
    <p:sldId id="257" r:id="rId7"/>
    <p:sldId id="261" r:id="rId8"/>
  </p:sldIdLst>
  <p:sldSz cx="49377600" cy="329184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Univers" panose="020B0503020202020204" pitchFamily="34" charset="0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52" userDrawn="1">
          <p15:clr>
            <a:srgbClr val="A4A3A4"/>
          </p15:clr>
        </p15:guide>
        <p15:guide id="3" pos="271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5304" userDrawn="1">
          <p15:clr>
            <a:srgbClr val="A4A3A4"/>
          </p15:clr>
        </p15:guide>
        <p15:guide id="8" pos="10536" userDrawn="1">
          <p15:clr>
            <a:srgbClr val="5ACBF0"/>
          </p15:clr>
        </p15:guide>
        <p15:guide id="9" pos="7896" userDrawn="1">
          <p15:clr>
            <a:srgbClr val="A4A3A4"/>
          </p15:clr>
        </p15:guide>
        <p15:guide id="10" pos="13104" userDrawn="1">
          <p15:clr>
            <a:srgbClr val="A4A3A4"/>
          </p15:clr>
        </p15:guide>
        <p15:guide id="11" pos="18168" userDrawn="1">
          <p15:clr>
            <a:srgbClr val="A4A3A4"/>
          </p15:clr>
        </p15:guide>
        <p15:guide id="12" pos="20836" userDrawn="1">
          <p15:clr>
            <a:srgbClr val="A4A3A4"/>
          </p15:clr>
        </p15:guide>
        <p15:guide id="13" pos="23328" userDrawn="1">
          <p15:clr>
            <a:srgbClr val="A4A3A4"/>
          </p15:clr>
        </p15:guide>
        <p15:guide id="14" pos="25944" userDrawn="1">
          <p15:clr>
            <a:srgbClr val="A4A3A4"/>
          </p15:clr>
        </p15:guide>
        <p15:guide id="15" pos="2844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E3F"/>
    <a:srgbClr val="0D0D0D"/>
    <a:srgbClr val="00FFFF"/>
    <a:srgbClr val="FFCC00"/>
    <a:srgbClr val="B6862C"/>
    <a:srgbClr val="E1F1F4"/>
    <a:srgbClr val="FBFBFB"/>
    <a:srgbClr val="6B6B6B"/>
    <a:srgbClr val="31092D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23" d="100"/>
          <a:sy n="23" d="100"/>
        </p:scale>
        <p:origin x="1152" y="126"/>
      </p:cViewPr>
      <p:guideLst>
        <p:guide pos="15552"/>
        <p:guide pos="2712"/>
        <p:guide orient="horz" pos="1104"/>
        <p:guide pos="5304"/>
        <p:guide pos="10536"/>
        <p:guide pos="7896"/>
        <p:guide pos="13104"/>
        <p:guide pos="18168"/>
        <p:guide pos="20836"/>
        <p:guide pos="23328"/>
        <p:guide pos="25944"/>
        <p:guide pos="2844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27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3905-9DA0-B44D-87ED-3B396D54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75" y="1752600"/>
            <a:ext cx="42589450" cy="63627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B68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41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fiu.edu/download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rand.fiu.edu/download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rand.fiu.edu/download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ristinrojasmd" TargetMode="External"/><Relationship Id="rId3" Type="http://schemas.openxmlformats.org/officeDocument/2006/relationships/hyperlink" Target="https://www.qrcode-monkey.com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linktr.e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kristinrojasmd/status/1124418213050298368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videos/plain-language-for-experts/" TargetMode="External"/><Relationship Id="rId2" Type="http://schemas.openxmlformats.org/officeDocument/2006/relationships/hyperlink" Target="https://www.nngroup.com/articles/inverted-pyrami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ngroup.com/articles/minimize-cognitive-load/" TargetMode="External"/><Relationship Id="rId5" Type="http://schemas.openxmlformats.org/officeDocument/2006/relationships/hyperlink" Target="https://www.nngroup.com/articles/interaction-cost-definition/" TargetMode="External"/><Relationship Id="rId4" Type="http://schemas.openxmlformats.org/officeDocument/2006/relationships/hyperlink" Target="https://www.nngroup.com/articles/plain-language-expe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F2CE29-904A-490D-807A-54CFF3D284EA}"/>
              </a:ext>
            </a:extLst>
          </p:cNvPr>
          <p:cNvSpPr/>
          <p:nvPr/>
        </p:nvSpPr>
        <p:spPr>
          <a:xfrm>
            <a:off x="6272750" y="23286901"/>
            <a:ext cx="43096553" cy="966487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vers"/>
            </a:endParaRPr>
          </a:p>
        </p:txBody>
      </p:sp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65081D-9529-4231-B634-5C3E6D582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8" t="19385" r="70051" b="7768"/>
          <a:stretch/>
        </p:blipFill>
        <p:spPr>
          <a:xfrm>
            <a:off x="6254709" y="17782"/>
            <a:ext cx="560910" cy="32883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E99042-8497-4097-B223-AA89F921779C}"/>
              </a:ext>
            </a:extLst>
          </p:cNvPr>
          <p:cNvSpPr txBox="1"/>
          <p:nvPr/>
        </p:nvSpPr>
        <p:spPr>
          <a:xfrm>
            <a:off x="7815155" y="2222182"/>
            <a:ext cx="4046102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0" b="1" dirty="0">
                <a:solidFill>
                  <a:srgbClr val="081E3F"/>
                </a:solidFill>
                <a:latin typeface="Arial" panose="020B0604020202020204" pitchFamily="34" charset="0"/>
                <a:ea typeface="Segoe UI Black"/>
                <a:cs typeface="Arial" panose="020B0604020202020204" pitchFamily="34" charset="0"/>
              </a:rPr>
              <a:t>State your main finding in plain English and a single sentence.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1B895-A79B-470A-A97A-2E1D9B939E9F}"/>
              </a:ext>
            </a:extLst>
          </p:cNvPr>
          <p:cNvSpPr/>
          <p:nvPr/>
        </p:nvSpPr>
        <p:spPr>
          <a:xfrm>
            <a:off x="7827493" y="8732691"/>
            <a:ext cx="19585377" cy="13629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rgbClr val="B6862C"/>
              </a:solidFill>
              <a:latin typeface="Univers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C5932-8D10-4BE7-BBA7-BC522A180326}"/>
              </a:ext>
            </a:extLst>
          </p:cNvPr>
          <p:cNvSpPr/>
          <p:nvPr/>
        </p:nvSpPr>
        <p:spPr>
          <a:xfrm>
            <a:off x="28690852" y="8732690"/>
            <a:ext cx="19585377" cy="13629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rgbClr val="B6862C"/>
              </a:solidFill>
              <a:latin typeface="Univers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1AC2C-15A0-468F-8A00-39BFA96AD1C8}"/>
              </a:ext>
            </a:extLst>
          </p:cNvPr>
          <p:cNvSpPr/>
          <p:nvPr/>
        </p:nvSpPr>
        <p:spPr>
          <a:xfrm>
            <a:off x="7827493" y="24262575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Highlights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Your paper highlights should go here.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Highlights should be short and easy for a viewer to read.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Include any invitations for further study or collaboration.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60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845FC-5952-487D-B2D7-6FACD923E6E3}"/>
              </a:ext>
            </a:extLst>
          </p:cNvPr>
          <p:cNvSpPr/>
          <p:nvPr/>
        </p:nvSpPr>
        <p:spPr>
          <a:xfrm>
            <a:off x="21707742" y="24262574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Summary</a:t>
            </a:r>
          </a:p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80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631B1E-A1FA-4FFB-B9C6-EF2995312480}"/>
              </a:ext>
            </a:extLst>
          </p:cNvPr>
          <p:cNvSpPr/>
          <p:nvPr/>
        </p:nvSpPr>
        <p:spPr>
          <a:xfrm>
            <a:off x="35715228" y="24262575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Methods</a:t>
            </a:r>
          </a:p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80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11A5A55-C1E0-973F-E3CC-6278631769DD}"/>
              </a:ext>
            </a:extLst>
          </p:cNvPr>
          <p:cNvSpPr txBox="1"/>
          <p:nvPr/>
        </p:nvSpPr>
        <p:spPr>
          <a:xfrm>
            <a:off x="8093601" y="20449309"/>
            <a:ext cx="19005890" cy="170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/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Place an important figure in this large block, and your footnotes here.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Source Sans Pro Regular"/>
              <a:cs typeface="Arial" panose="020B0604020202020204" pitchFamily="34" charset="0"/>
              <a:sym typeface="Source Sans Pro Regular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0DA5BF3-F95B-DF13-167B-E591E65018E2}"/>
              </a:ext>
            </a:extLst>
          </p:cNvPr>
          <p:cNvSpPr txBox="1"/>
          <p:nvPr/>
        </p:nvSpPr>
        <p:spPr>
          <a:xfrm>
            <a:off x="28980595" y="20532773"/>
            <a:ext cx="19005890" cy="170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/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Place a comparison figure in this large block, and your footnotes here.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Source Sans Pro Regular"/>
              <a:cs typeface="Arial" panose="020B0604020202020204" pitchFamily="34" charset="0"/>
              <a:sym typeface="Source Sans Pro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6449F4-B022-F787-8C5F-A22B8B50F84B}"/>
              </a:ext>
            </a:extLst>
          </p:cNvPr>
          <p:cNvSpPr/>
          <p:nvPr/>
        </p:nvSpPr>
        <p:spPr>
          <a:xfrm>
            <a:off x="17981" y="17782"/>
            <a:ext cx="6238965" cy="32918398"/>
          </a:xfrm>
          <a:prstGeom prst="rect">
            <a:avLst/>
          </a:prstGeom>
          <a:solidFill>
            <a:srgbClr val="081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274320" bIns="2743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 Poster Title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name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email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institution, college, employer, sponsor, parents, pet, or guru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any required citations or partner affiliations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Basically, all the fine print goes in this column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50902-ABFA-71DC-D4BD-0A1AF2C7F576}"/>
              </a:ext>
            </a:extLst>
          </p:cNvPr>
          <p:cNvSpPr txBox="1"/>
          <p:nvPr/>
        </p:nvSpPr>
        <p:spPr>
          <a:xfrm>
            <a:off x="498518" y="29343927"/>
            <a:ext cx="5251273" cy="270163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</a:rPr>
              <a:t>Delete and replace with your department or college label</a:t>
            </a:r>
          </a:p>
          <a:p>
            <a:pPr algn="ctr"/>
            <a:r>
              <a:rPr lang="en-US" sz="1800" b="1" u="sng" dirty="0">
                <a:solidFill>
                  <a:srgbClr val="0D0D0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https://brand.fiu.edu/downloads/</a:t>
            </a:r>
            <a:endParaRPr lang="en-US" sz="1800" b="1" dirty="0">
              <a:solidFill>
                <a:srgbClr val="0D0D0D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860C9E-13DD-9357-E242-9B7F2A059873}"/>
              </a:ext>
            </a:extLst>
          </p:cNvPr>
          <p:cNvSpPr/>
          <p:nvPr/>
        </p:nvSpPr>
        <p:spPr>
          <a:xfrm>
            <a:off x="516559" y="24262574"/>
            <a:ext cx="5247256" cy="481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DC1C4F-239F-3B6E-9CE9-535E68534F2D}"/>
              </a:ext>
            </a:extLst>
          </p:cNvPr>
          <p:cNvGrpSpPr/>
          <p:nvPr/>
        </p:nvGrpSpPr>
        <p:grpSpPr>
          <a:xfrm>
            <a:off x="674896" y="24604009"/>
            <a:ext cx="5021140" cy="4222256"/>
            <a:chOff x="674896" y="24604009"/>
            <a:chExt cx="5021140" cy="422225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29D3AE3-A210-206F-6A52-EDC9A061B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8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6167" y="24604009"/>
              <a:ext cx="4707914" cy="422225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37784D-37A1-5792-E5F2-57016F5C8964}"/>
                </a:ext>
              </a:extLst>
            </p:cNvPr>
            <p:cNvSpPr txBox="1"/>
            <p:nvPr/>
          </p:nvSpPr>
          <p:spPr>
            <a:xfrm>
              <a:off x="674896" y="24813491"/>
              <a:ext cx="5021140" cy="39754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&amp; REPLACE WITH YOUR OWN QR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35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F2CE29-904A-490D-807A-54CFF3D284EA}"/>
              </a:ext>
            </a:extLst>
          </p:cNvPr>
          <p:cNvSpPr/>
          <p:nvPr/>
        </p:nvSpPr>
        <p:spPr>
          <a:xfrm>
            <a:off x="6272750" y="23286901"/>
            <a:ext cx="43096553" cy="9664876"/>
          </a:xfrm>
          <a:prstGeom prst="rect">
            <a:avLst/>
          </a:prstGeom>
          <a:solidFill>
            <a:srgbClr val="B68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ver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99042-8497-4097-B223-AA89F921779C}"/>
              </a:ext>
            </a:extLst>
          </p:cNvPr>
          <p:cNvSpPr txBox="1"/>
          <p:nvPr/>
        </p:nvSpPr>
        <p:spPr>
          <a:xfrm>
            <a:off x="7815155" y="1764982"/>
            <a:ext cx="4046102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0" b="1" dirty="0">
                <a:solidFill>
                  <a:srgbClr val="081E3F"/>
                </a:solidFill>
                <a:latin typeface="Arial" panose="020B0604020202020204" pitchFamily="34" charset="0"/>
                <a:ea typeface="Segoe UI Black"/>
                <a:cs typeface="Arial" panose="020B0604020202020204" pitchFamily="34" charset="0"/>
              </a:rPr>
              <a:t>State your main finding in plain English and a single sentence.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1B895-A79B-470A-A97A-2E1D9B939E9F}"/>
              </a:ext>
            </a:extLst>
          </p:cNvPr>
          <p:cNvSpPr/>
          <p:nvPr/>
        </p:nvSpPr>
        <p:spPr>
          <a:xfrm>
            <a:off x="7827493" y="8732691"/>
            <a:ext cx="19585377" cy="13629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rgbClr val="B6862C"/>
              </a:solidFill>
              <a:latin typeface="Univers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C5932-8D10-4BE7-BBA7-BC522A180326}"/>
              </a:ext>
            </a:extLst>
          </p:cNvPr>
          <p:cNvSpPr/>
          <p:nvPr/>
        </p:nvSpPr>
        <p:spPr>
          <a:xfrm>
            <a:off x="28690852" y="8732690"/>
            <a:ext cx="19585377" cy="13629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rgbClr val="B6862C"/>
              </a:solidFill>
              <a:latin typeface="Univers"/>
              <a:cs typeface="Calibri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11A5A55-C1E0-973F-E3CC-6278631769DD}"/>
              </a:ext>
            </a:extLst>
          </p:cNvPr>
          <p:cNvSpPr txBox="1"/>
          <p:nvPr/>
        </p:nvSpPr>
        <p:spPr>
          <a:xfrm>
            <a:off x="8093601" y="20449309"/>
            <a:ext cx="19005890" cy="170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/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Place an important figure in this large block, and your footnotes here.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Source Sans Pro Regular"/>
              <a:cs typeface="Arial" panose="020B0604020202020204" pitchFamily="34" charset="0"/>
              <a:sym typeface="Source Sans Pro Regular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0DA5BF3-F95B-DF13-167B-E591E65018E2}"/>
              </a:ext>
            </a:extLst>
          </p:cNvPr>
          <p:cNvSpPr txBox="1"/>
          <p:nvPr/>
        </p:nvSpPr>
        <p:spPr>
          <a:xfrm>
            <a:off x="28980595" y="20532773"/>
            <a:ext cx="19005890" cy="170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/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Place a comparison figure in this large block, and your footnotes here.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Source Sans Pro Regular"/>
              <a:cs typeface="Arial" panose="020B0604020202020204" pitchFamily="34" charset="0"/>
              <a:sym typeface="Source Sans Pro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C95C2-0B92-C254-C840-A39B4D39F487}"/>
              </a:ext>
            </a:extLst>
          </p:cNvPr>
          <p:cNvSpPr/>
          <p:nvPr/>
        </p:nvSpPr>
        <p:spPr>
          <a:xfrm>
            <a:off x="6272750" y="17782"/>
            <a:ext cx="461618" cy="3290061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ACF18-B056-9C4F-44E7-81BCD75FB649}"/>
              </a:ext>
            </a:extLst>
          </p:cNvPr>
          <p:cNvSpPr/>
          <p:nvPr/>
        </p:nvSpPr>
        <p:spPr>
          <a:xfrm>
            <a:off x="65983" y="33379"/>
            <a:ext cx="6238965" cy="32918398"/>
          </a:xfrm>
          <a:prstGeom prst="rect">
            <a:avLst/>
          </a:prstGeom>
          <a:solidFill>
            <a:srgbClr val="081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274320" bIns="2743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 Poster Title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name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email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institution, college, employer, sponsor, parents, pet, or guru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any required citations or partner affiliations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Basically, all the fine print goes in this column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5AE44-3A68-2201-BC44-B6FD0ADE364A}"/>
              </a:ext>
            </a:extLst>
          </p:cNvPr>
          <p:cNvSpPr txBox="1"/>
          <p:nvPr/>
        </p:nvSpPr>
        <p:spPr>
          <a:xfrm>
            <a:off x="498518" y="29343927"/>
            <a:ext cx="5251273" cy="270163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</a:rPr>
              <a:t>Delete and replace with your department or college label</a:t>
            </a:r>
          </a:p>
          <a:p>
            <a:pPr algn="ctr"/>
            <a:r>
              <a:rPr lang="en-US" sz="1800" b="1" u="sng" dirty="0">
                <a:solidFill>
                  <a:srgbClr val="0D0D0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https://brand.fiu.edu/downloads/</a:t>
            </a:r>
            <a:endParaRPr lang="en-US" sz="1800" b="1" dirty="0">
              <a:solidFill>
                <a:srgbClr val="0D0D0D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34C28D-4731-10B2-2D76-6245416B46A3}"/>
              </a:ext>
            </a:extLst>
          </p:cNvPr>
          <p:cNvSpPr/>
          <p:nvPr/>
        </p:nvSpPr>
        <p:spPr>
          <a:xfrm>
            <a:off x="516559" y="24262574"/>
            <a:ext cx="5247256" cy="481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72BC41-401A-34FF-E639-101A0012E37C}"/>
              </a:ext>
            </a:extLst>
          </p:cNvPr>
          <p:cNvGrpSpPr/>
          <p:nvPr/>
        </p:nvGrpSpPr>
        <p:grpSpPr>
          <a:xfrm>
            <a:off x="674896" y="24604009"/>
            <a:ext cx="5021140" cy="4222256"/>
            <a:chOff x="674896" y="24604009"/>
            <a:chExt cx="5021140" cy="4222256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C304D98-1A9E-9DB6-D32A-15C77209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8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167" y="24604009"/>
              <a:ext cx="4707914" cy="422225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2C7104-5C98-34C7-3196-1C069DB86DB2}"/>
                </a:ext>
              </a:extLst>
            </p:cNvPr>
            <p:cNvSpPr txBox="1"/>
            <p:nvPr/>
          </p:nvSpPr>
          <p:spPr>
            <a:xfrm>
              <a:off x="674896" y="24813491"/>
              <a:ext cx="5021140" cy="39754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&amp; REPLACE WITH YOUR OWN QR CODE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00582C8-0F66-5F6F-FE70-98116A42150C}"/>
              </a:ext>
            </a:extLst>
          </p:cNvPr>
          <p:cNvSpPr/>
          <p:nvPr/>
        </p:nvSpPr>
        <p:spPr>
          <a:xfrm>
            <a:off x="7827493" y="24262575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Highlights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Your paper highlights should go here.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Highlights should be short and easy for a viewer to read.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Include any invitations for further study or collaboration.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83B05B-9A20-778E-86A7-073E53436348}"/>
              </a:ext>
            </a:extLst>
          </p:cNvPr>
          <p:cNvSpPr/>
          <p:nvPr/>
        </p:nvSpPr>
        <p:spPr>
          <a:xfrm>
            <a:off x="21707742" y="24262574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Summary</a:t>
            </a:r>
          </a:p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80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FC929F-487F-C037-756A-BD9671475C20}"/>
              </a:ext>
            </a:extLst>
          </p:cNvPr>
          <p:cNvSpPr/>
          <p:nvPr/>
        </p:nvSpPr>
        <p:spPr>
          <a:xfrm>
            <a:off x="35715228" y="24262575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Methods</a:t>
            </a:r>
          </a:p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80</a:t>
            </a:r>
          </a:p>
        </p:txBody>
      </p:sp>
    </p:spTree>
    <p:extLst>
      <p:ext uri="{BB962C8B-B14F-4D97-AF65-F5344CB8AC3E}">
        <p14:creationId xmlns:p14="http://schemas.microsoft.com/office/powerpoint/2010/main" val="376471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F2CE29-904A-490D-807A-54CFF3D284EA}"/>
              </a:ext>
            </a:extLst>
          </p:cNvPr>
          <p:cNvSpPr/>
          <p:nvPr/>
        </p:nvSpPr>
        <p:spPr>
          <a:xfrm>
            <a:off x="6272750" y="23286901"/>
            <a:ext cx="43096553" cy="9664876"/>
          </a:xfrm>
          <a:prstGeom prst="rect">
            <a:avLst/>
          </a:prstGeom>
          <a:solidFill>
            <a:srgbClr val="081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niver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5450D-73A3-4955-A259-9B5457A17A91}"/>
              </a:ext>
            </a:extLst>
          </p:cNvPr>
          <p:cNvSpPr/>
          <p:nvPr/>
        </p:nvSpPr>
        <p:spPr>
          <a:xfrm>
            <a:off x="18695" y="0"/>
            <a:ext cx="6238965" cy="32918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274320" bIns="2743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 Poster Title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name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email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institution, college, employer, sponsor, parents, pet, or guru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any required citations or partner affiliations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Basically, all the fine print goes in this column</a:t>
            </a:r>
          </a:p>
          <a:p>
            <a:pPr algn="ctr"/>
            <a:endParaRPr lang="en-US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99042-8497-4097-B223-AA89F921779C}"/>
              </a:ext>
            </a:extLst>
          </p:cNvPr>
          <p:cNvSpPr txBox="1"/>
          <p:nvPr/>
        </p:nvSpPr>
        <p:spPr>
          <a:xfrm>
            <a:off x="7815155" y="1764982"/>
            <a:ext cx="4046102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0" b="1" dirty="0">
                <a:solidFill>
                  <a:srgbClr val="081E3F"/>
                </a:solidFill>
                <a:latin typeface="Arial" panose="020B0604020202020204" pitchFamily="34" charset="0"/>
                <a:ea typeface="Segoe UI Black"/>
                <a:cs typeface="Arial" panose="020B0604020202020204" pitchFamily="34" charset="0"/>
              </a:rPr>
              <a:t>State your main finding in plain English and a single sentence.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1B895-A79B-470A-A97A-2E1D9B939E9F}"/>
              </a:ext>
            </a:extLst>
          </p:cNvPr>
          <p:cNvSpPr/>
          <p:nvPr/>
        </p:nvSpPr>
        <p:spPr>
          <a:xfrm>
            <a:off x="7827493" y="8732691"/>
            <a:ext cx="19585377" cy="13629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rgbClr val="B6862C"/>
              </a:solidFill>
              <a:latin typeface="Univers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C5932-8D10-4BE7-BBA7-BC522A180326}"/>
              </a:ext>
            </a:extLst>
          </p:cNvPr>
          <p:cNvSpPr/>
          <p:nvPr/>
        </p:nvSpPr>
        <p:spPr>
          <a:xfrm>
            <a:off x="28690852" y="8732690"/>
            <a:ext cx="19585377" cy="13629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rgbClr val="B6862C"/>
              </a:solidFill>
              <a:latin typeface="Univer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5E5AF-50A6-66F3-C0E5-93C3D9A74110}"/>
              </a:ext>
            </a:extLst>
          </p:cNvPr>
          <p:cNvSpPr txBox="1"/>
          <p:nvPr/>
        </p:nvSpPr>
        <p:spPr>
          <a:xfrm>
            <a:off x="512542" y="29339877"/>
            <a:ext cx="5251273" cy="27056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</a:rPr>
              <a:t>Delete and replace with your department or college label</a:t>
            </a:r>
          </a:p>
          <a:p>
            <a:pPr algn="ctr"/>
            <a:r>
              <a:rPr lang="en-US" sz="1800" b="1" u="sng" dirty="0">
                <a:solidFill>
                  <a:srgbClr val="0D0D0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https://brand.fiu.edu/downloads/</a:t>
            </a:r>
            <a:endParaRPr lang="en-US" sz="1800" b="1" dirty="0">
              <a:solidFill>
                <a:srgbClr val="0D0D0D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11A5A55-C1E0-973F-E3CC-6278631769DD}"/>
              </a:ext>
            </a:extLst>
          </p:cNvPr>
          <p:cNvSpPr txBox="1"/>
          <p:nvPr/>
        </p:nvSpPr>
        <p:spPr>
          <a:xfrm>
            <a:off x="8093601" y="20449309"/>
            <a:ext cx="19005890" cy="170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/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Place an important figure in this large block, and your footnotes here.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Source Sans Pro Regular"/>
              <a:cs typeface="Arial" panose="020B0604020202020204" pitchFamily="34" charset="0"/>
              <a:sym typeface="Source Sans Pro Regular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0DA5BF3-F95B-DF13-167B-E591E65018E2}"/>
              </a:ext>
            </a:extLst>
          </p:cNvPr>
          <p:cNvSpPr txBox="1"/>
          <p:nvPr/>
        </p:nvSpPr>
        <p:spPr>
          <a:xfrm>
            <a:off x="28980595" y="20532773"/>
            <a:ext cx="19005890" cy="170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Autofit/>
          </a:bodyPr>
          <a:lstStyle/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Place a comparison figure in this large block, and your footnotes here.</a:t>
            </a:r>
            <a:endParaRPr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Source Sans Pro Regular"/>
              <a:cs typeface="Arial" panose="020B0604020202020204" pitchFamily="34" charset="0"/>
              <a:sym typeface="Source Sans Pro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C95C2-0B92-C254-C840-A39B4D39F487}"/>
              </a:ext>
            </a:extLst>
          </p:cNvPr>
          <p:cNvSpPr/>
          <p:nvPr/>
        </p:nvSpPr>
        <p:spPr>
          <a:xfrm>
            <a:off x="6272750" y="17782"/>
            <a:ext cx="461618" cy="3290061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7F3558-F912-8A37-C5A4-91F91F58C3A6}"/>
              </a:ext>
            </a:extLst>
          </p:cNvPr>
          <p:cNvSpPr/>
          <p:nvPr/>
        </p:nvSpPr>
        <p:spPr>
          <a:xfrm>
            <a:off x="516559" y="24262574"/>
            <a:ext cx="5247256" cy="481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FD8F9-D402-293B-6CE5-6FBCF4751E52}"/>
              </a:ext>
            </a:extLst>
          </p:cNvPr>
          <p:cNvGrpSpPr/>
          <p:nvPr/>
        </p:nvGrpSpPr>
        <p:grpSpPr>
          <a:xfrm>
            <a:off x="674896" y="24604009"/>
            <a:ext cx="5021140" cy="4222256"/>
            <a:chOff x="674896" y="24604009"/>
            <a:chExt cx="5021140" cy="422225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3C62E04-CEAE-1349-798E-8FC61BF7E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8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167" y="24604009"/>
              <a:ext cx="4707914" cy="42222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8585FF-360E-691F-E0A2-B4B25E8BDF50}"/>
                </a:ext>
              </a:extLst>
            </p:cNvPr>
            <p:cNvSpPr txBox="1"/>
            <p:nvPr/>
          </p:nvSpPr>
          <p:spPr>
            <a:xfrm>
              <a:off x="674896" y="24813491"/>
              <a:ext cx="5021140" cy="397546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&amp; REPLACE WITH YOUR OWN QR CODE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88B41-E695-F296-F8BA-FCA0505AAFC8}"/>
              </a:ext>
            </a:extLst>
          </p:cNvPr>
          <p:cNvSpPr/>
          <p:nvPr/>
        </p:nvSpPr>
        <p:spPr>
          <a:xfrm>
            <a:off x="7827493" y="24262575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Highlights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Your paper highlights should go here.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Highlights should be short and easy for a viewer to read.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Include any invitations for further study or collaboration.</a:t>
            </a:r>
          </a:p>
          <a:p>
            <a:pPr marL="456197" indent="-456197" defTabSz="3994099">
              <a:spcBef>
                <a:spcPts val="1600"/>
              </a:spcBef>
              <a:buSzPct val="100000"/>
              <a:buChar char="•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60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7E853C-3915-72E5-6E20-A8C17F5BE445}"/>
              </a:ext>
            </a:extLst>
          </p:cNvPr>
          <p:cNvSpPr/>
          <p:nvPr/>
        </p:nvSpPr>
        <p:spPr>
          <a:xfrm>
            <a:off x="21707742" y="24262574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Summary</a:t>
            </a:r>
          </a:p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80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2B9DBE-CBD7-FA9F-93E0-4C35C5E31F81}"/>
              </a:ext>
            </a:extLst>
          </p:cNvPr>
          <p:cNvSpPr/>
          <p:nvPr/>
        </p:nvSpPr>
        <p:spPr>
          <a:xfrm>
            <a:off x="35715228" y="24262575"/>
            <a:ext cx="12560950" cy="77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994099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2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 Bold"/>
              </a:rPr>
              <a:t>Methods</a:t>
            </a:r>
          </a:p>
          <a:p>
            <a:pPr defTabSz="3994099">
              <a:spcBef>
                <a:spcPts val="1600"/>
              </a:spcBef>
              <a:buSzPct val="100000"/>
              <a:defRPr sz="3185">
                <a:solidFill>
                  <a:srgbClr val="2C365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Source Sans Pro Regular"/>
                <a:cs typeface="Arial" panose="020B0604020202020204" pitchFamily="34" charset="0"/>
                <a:sym typeface="Source Sans Pro Regular"/>
              </a:rPr>
              <a:t>Recommended maximum word count for this section = 80</a:t>
            </a:r>
          </a:p>
        </p:txBody>
      </p:sp>
    </p:spTree>
    <p:extLst>
      <p:ext uri="{BB962C8B-B14F-4D97-AF65-F5344CB8AC3E}">
        <p14:creationId xmlns:p14="http://schemas.microsoft.com/office/powerpoint/2010/main" val="335531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41EEB9-3DA6-AB49-A0CF-2C1BBA3C58A8}"/>
              </a:ext>
            </a:extLst>
          </p:cNvPr>
          <p:cNvSpPr txBox="1">
            <a:spLocks/>
          </p:cNvSpPr>
          <p:nvPr/>
        </p:nvSpPr>
        <p:spPr>
          <a:xfrm>
            <a:off x="9610432" y="8682110"/>
            <a:ext cx="30156736" cy="225090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Objective: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Capture people’s interest </a:t>
            </a: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quickly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 at a poster session. </a:t>
            </a:r>
          </a:p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What if my intro/methods/results doesn’t fit in the assigned space?</a:t>
            </a:r>
          </a:p>
          <a:p>
            <a:pPr marL="1097280" marR="0" lvl="0" indent="-109728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you’re trying to put so much into that space that it doesn’t fit, viewers won’t have time to read it anyway. First try moving stuff to the right column. Next, cut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097280" marR="0" lvl="0" indent="-109728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Instead of trying to fill space, you’re trying to conserve space.</a:t>
            </a:r>
            <a:b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When it looks too simple to represent the amount of time you put into it, you’re done.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372A3AF-B700-BB4B-9736-F5670E1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272967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D7E766F-E01C-C94F-9BD0-78A80BD5D531}"/>
              </a:ext>
            </a:extLst>
          </p:cNvPr>
          <p:cNvSpPr/>
          <p:nvPr/>
        </p:nvSpPr>
        <p:spPr>
          <a:xfrm>
            <a:off x="10591800" y="23068083"/>
            <a:ext cx="468630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7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6A8580-9DC2-544F-8F0E-90F38CEB52BB}"/>
              </a:ext>
            </a:extLst>
          </p:cNvPr>
          <p:cNvSpPr txBox="1">
            <a:spLocks/>
          </p:cNvSpPr>
          <p:nvPr/>
        </p:nvSpPr>
        <p:spPr>
          <a:xfrm>
            <a:off x="17508855" y="8648699"/>
            <a:ext cx="21543645" cy="20838695"/>
          </a:xfrm>
          <a:prstGeom prst="rect">
            <a:avLst/>
          </a:prstGeom>
        </p:spPr>
        <p:txBody>
          <a:bodyPr>
            <a:normAutofit/>
          </a:bodyPr>
          <a:lstStyle>
            <a:lvl1pPr marL="1097280" indent="-109728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  <a:defRPr sz="13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918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I create a QR code?</a:t>
            </a:r>
          </a:p>
          <a:p>
            <a:pPr marL="1097280" marR="0" lvl="0" indent="-109728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05E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https://www.qrcode-monkey.com/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05E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free, URLs don’t expire, and you can add cool features like images.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How do I scan a QR code?</a:t>
            </a:r>
          </a:p>
          <a:p>
            <a:pPr marL="1097280" marR="0" lvl="0" indent="-109728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Just pull out your phone and take a picture! All modern iPhones and most Android phones have built-in QR detection in their cameras. Some Android phones may need an app.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I link the QR to my paper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copy of my poster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my contact details.</a:t>
            </a:r>
          </a:p>
          <a:p>
            <a:pPr marL="1097280" marR="0" lvl="0" indent="-1097280" algn="l" defTabSz="4389120" rtl="0" eaLnBrk="1" fontAlgn="auto" latinLnBrk="0" hangingPunct="1">
              <a:lnSpc>
                <a:spcPct val="11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 creating a multi-page link for free via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05E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https://linktr.ee/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05E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(Still trying to figure out the best answer to this though.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ACA7C1-EA7A-404D-A469-F95F31202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1800" y="8648700"/>
            <a:ext cx="4686300" cy="4686300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B9E6FA25-FB13-5C4B-8A22-791583056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800" y="15468600"/>
            <a:ext cx="4686300" cy="4495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25663-014C-C849-A46E-D56BDFDD518C}"/>
              </a:ext>
            </a:extLst>
          </p:cNvPr>
          <p:cNvSpPr txBox="1"/>
          <p:nvPr/>
        </p:nvSpPr>
        <p:spPr>
          <a:xfrm>
            <a:off x="3130062" y="15161955"/>
            <a:ext cx="5937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Ctrl-click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this thumbnail to watch a video on scanning #betterposter QR codes.</a:t>
            </a:r>
          </a:p>
        </p:txBody>
      </p:sp>
      <p:sp>
        <p:nvSpPr>
          <p:cNvPr id="8" name="Freeform: Shape 22">
            <a:extLst>
              <a:ext uri="{FF2B5EF4-FFF2-40B4-BE49-F238E27FC236}">
                <a16:creationId xmlns:a16="http://schemas.microsoft.com/office/drawing/2014/main" id="{E13DE091-8098-5146-9F50-1848C0516387}"/>
              </a:ext>
            </a:extLst>
          </p:cNvPr>
          <p:cNvSpPr/>
          <p:nvPr/>
        </p:nvSpPr>
        <p:spPr>
          <a:xfrm>
            <a:off x="6608367" y="17277347"/>
            <a:ext cx="3466075" cy="2069432"/>
          </a:xfrm>
          <a:custGeom>
            <a:avLst/>
            <a:gdLst>
              <a:gd name="connsiteX0" fmla="*/ 980 w 1589149"/>
              <a:gd name="connsiteY0" fmla="*/ 0 h 2069432"/>
              <a:gd name="connsiteX1" fmla="*/ 257654 w 1589149"/>
              <a:gd name="connsiteY1" fmla="*/ 1780674 h 2069432"/>
              <a:gd name="connsiteX2" fmla="*/ 1589149 w 1589149"/>
              <a:gd name="connsiteY2" fmla="*/ 2069432 h 20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9149" h="2069432">
                <a:moveTo>
                  <a:pt x="980" y="0"/>
                </a:moveTo>
                <a:cubicBezTo>
                  <a:pt x="-3031" y="717884"/>
                  <a:pt x="-7041" y="1435769"/>
                  <a:pt x="257654" y="1780674"/>
                </a:cubicBezTo>
                <a:cubicBezTo>
                  <a:pt x="522349" y="2125579"/>
                  <a:pt x="1131949" y="2007937"/>
                  <a:pt x="1589149" y="2069432"/>
                </a:cubicBezTo>
              </a:path>
            </a:pathLst>
          </a:custGeom>
          <a:noFill/>
          <a:ln w="7620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7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BFC9C-3B86-DE48-B37D-E5CBD82908E6}"/>
              </a:ext>
            </a:extLst>
          </p:cNvPr>
          <p:cNvSpPr txBox="1"/>
          <p:nvPr/>
        </p:nvSpPr>
        <p:spPr>
          <a:xfrm>
            <a:off x="10457447" y="20191092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Donated by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@kristinrojasmd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https://twitter.com/kristinrojasmd/status/1124418213050298368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 descr="Related image">
            <a:hlinkClick r:id="rId2"/>
            <a:extLst>
              <a:ext uri="{FF2B5EF4-FFF2-40B4-BE49-F238E27FC236}">
                <a16:creationId xmlns:a16="http://schemas.microsoft.com/office/drawing/2014/main" id="{7EF62294-167E-E64F-A3F3-2C75E444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804" y="24580162"/>
            <a:ext cx="4319954" cy="12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9299B84-5AF5-414C-A2B6-2A7AD7D5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QR Code</a:t>
            </a:r>
          </a:p>
        </p:txBody>
      </p:sp>
    </p:spTree>
    <p:extLst>
      <p:ext uri="{BB962C8B-B14F-4D97-AF65-F5344CB8AC3E}">
        <p14:creationId xmlns:p14="http://schemas.microsoft.com/office/powerpoint/2010/main" val="348942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6A38A1-3E9D-C54E-8997-5F41DC160AAB}"/>
              </a:ext>
            </a:extLst>
          </p:cNvPr>
          <p:cNvSpPr txBox="1">
            <a:spLocks/>
          </p:cNvSpPr>
          <p:nvPr/>
        </p:nvSpPr>
        <p:spPr>
          <a:xfrm>
            <a:off x="6284214" y="1336796"/>
            <a:ext cx="42588180" cy="63627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38912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00" b="0" i="0" u="none" strike="noStrike" kern="1200" cap="none" spc="0" normalizeH="0" baseline="0" noProof="0" dirty="0">
                <a:ln>
                  <a:noFill/>
                </a:ln>
                <a:solidFill>
                  <a:srgbClr val="B68400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What research influenced this idea?</a:t>
            </a:r>
            <a:endParaRPr kumimoji="0" lang="en-US" sz="176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Arial" panose="020B0604020202020204" pitchFamily="34" charset="0"/>
              <a:ea typeface="Lato Thin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F149-9C88-F240-8578-701FBE3FBC57}"/>
              </a:ext>
            </a:extLst>
          </p:cNvPr>
          <p:cNvSpPr txBox="1"/>
          <p:nvPr/>
        </p:nvSpPr>
        <p:spPr>
          <a:xfrm>
            <a:off x="6284214" y="9546336"/>
            <a:ext cx="33503616" cy="1486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Need To Know &gt; Nice To Know</a:t>
            </a: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A8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https://www.nngroup.com/articles/inverted-pyramid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3A8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Plain language is interpreted faster</a:t>
            </a: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A8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https://www.nngroup.com/videos/plain-language-for-experts/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3A8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A8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https://www.nngroup.com/articles/plain-language-experts/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3A8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Interaction cost</a:t>
            </a: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A8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https://www.nngroup.com/articles/interaction-cost-definition/ 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3A8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The notion of “cognitive load” in UX design</a:t>
            </a:r>
          </a:p>
          <a:p>
            <a:pPr marL="0" marR="0" lvl="0" indent="0" algn="l" defTabSz="3950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A8D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https://www.nngroup.com/articles/minimize-cognitive-load/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3A8D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7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FRI">
      <a:dk1>
        <a:srgbClr val="171717"/>
      </a:dk1>
      <a:lt1>
        <a:srgbClr val="FFFFFF"/>
      </a:lt1>
      <a:dk2>
        <a:srgbClr val="011E41"/>
      </a:dk2>
      <a:lt2>
        <a:srgbClr val="E7E7E7"/>
      </a:lt2>
      <a:accent1>
        <a:srgbClr val="205E9E"/>
      </a:accent1>
      <a:accent2>
        <a:srgbClr val="F8C93E"/>
      </a:accent2>
      <a:accent3>
        <a:srgbClr val="00A651"/>
      </a:accent3>
      <a:accent4>
        <a:srgbClr val="D2232A"/>
      </a:accent4>
      <a:accent5>
        <a:srgbClr val="1E737D"/>
      </a:accent5>
      <a:accent6>
        <a:srgbClr val="E0DF00"/>
      </a:accent6>
      <a:hlink>
        <a:srgbClr val="3A8DDD"/>
      </a:hlink>
      <a:folHlink>
        <a:srgbClr val="6978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852</Words>
  <Application>Microsoft Office PowerPoint</Application>
  <PresentationFormat>Custom</PresentationFormat>
  <Paragraphs>118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Univers</vt:lpstr>
      <vt:lpstr>Calibri Light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Layout</vt:lpstr>
      <vt:lpstr>How To QR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Becky Carter</cp:lastModifiedBy>
  <cp:revision>1022</cp:revision>
  <dcterms:created xsi:type="dcterms:W3CDTF">2019-07-02T13:39:34Z</dcterms:created>
  <dcterms:modified xsi:type="dcterms:W3CDTF">2023-02-20T14:27:58Z</dcterms:modified>
</cp:coreProperties>
</file>