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  <p:sldId id="264" r:id="rId3"/>
    <p:sldId id="265" r:id="rId4"/>
    <p:sldId id="266" r:id="rId5"/>
    <p:sldId id="262" r:id="rId6"/>
    <p:sldId id="257" r:id="rId7"/>
    <p:sldId id="260" r:id="rId8"/>
    <p:sldId id="261" r:id="rId9"/>
  </p:sldIdLst>
  <p:sldSz cx="49377600" cy="32918400"/>
  <p:notesSz cx="6858000" cy="9144000"/>
  <p:defaultTextStyle>
    <a:defPPr>
      <a:defRPr lang="en-US"/>
    </a:defPPr>
    <a:lvl1pPr marL="0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1pPr>
    <a:lvl2pPr marL="1975104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2pPr>
    <a:lvl3pPr marL="3950208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3pPr>
    <a:lvl4pPr marL="5925312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4pPr>
    <a:lvl5pPr marL="7900416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5pPr>
    <a:lvl6pPr marL="9875520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6pPr>
    <a:lvl7pPr marL="11850624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7pPr>
    <a:lvl8pPr marL="13825728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8pPr>
    <a:lvl9pPr marL="15800832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55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2D8A"/>
    <a:srgbClr val="081E3F"/>
    <a:srgbClr val="F8C93E"/>
    <a:srgbClr val="00FFFF"/>
    <a:srgbClr val="B68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EF881F-4E92-6C84-EED8-D4400305116C}" v="9" dt="2023-01-18T19:21:32.0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74"/>
  </p:normalViewPr>
  <p:slideViewPr>
    <p:cSldViewPr snapToGrid="0" snapToObjects="1" showGuides="1">
      <p:cViewPr varScale="1">
        <p:scale>
          <a:sx n="23" d="100"/>
          <a:sy n="23" d="100"/>
        </p:scale>
        <p:origin x="1152" y="126"/>
      </p:cViewPr>
      <p:guideLst>
        <p:guide orient="horz" pos="10368"/>
        <p:guide pos="155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Chernicoff" userId="S::mchernic@fiu.edu::6c776722-8e9c-4ea0-b602-9d6b96344bbb" providerId="AD" clId="Web-{C9EF881F-4E92-6C84-EED8-D4400305116C}"/>
    <pc:docChg chg="modSld">
      <pc:chgData name="Michelle Chernicoff" userId="S::mchernic@fiu.edu::6c776722-8e9c-4ea0-b602-9d6b96344bbb" providerId="AD" clId="Web-{C9EF881F-4E92-6C84-EED8-D4400305116C}" dt="2023-01-18T19:21:32.091" v="7" actId="1076"/>
      <pc:docMkLst>
        <pc:docMk/>
      </pc:docMkLst>
      <pc:sldChg chg="addSp delSp modSp">
        <pc:chgData name="Michelle Chernicoff" userId="S::mchernic@fiu.edu::6c776722-8e9c-4ea0-b602-9d6b96344bbb" providerId="AD" clId="Web-{C9EF881F-4E92-6C84-EED8-D4400305116C}" dt="2023-01-18T19:21:32.091" v="7" actId="1076"/>
        <pc:sldMkLst>
          <pc:docMk/>
          <pc:sldMk cId="2539882670" sldId="256"/>
        </pc:sldMkLst>
        <pc:spChg chg="del">
          <ac:chgData name="Michelle Chernicoff" userId="S::mchernic@fiu.edu::6c776722-8e9c-4ea0-b602-9d6b96344bbb" providerId="AD" clId="Web-{C9EF881F-4E92-6C84-EED8-D4400305116C}" dt="2023-01-18T19:20:19.558" v="0"/>
          <ac:spMkLst>
            <pc:docMk/>
            <pc:sldMk cId="2539882670" sldId="256"/>
            <ac:spMk id="2" creationId="{92807121-56C6-A248-AE3A-E6404E284A90}"/>
          </ac:spMkLst>
        </pc:spChg>
        <pc:picChg chg="add mod">
          <ac:chgData name="Michelle Chernicoff" userId="S::mchernic@fiu.edu::6c776722-8e9c-4ea0-b602-9d6b96344bbb" providerId="AD" clId="Web-{C9EF881F-4E92-6C84-EED8-D4400305116C}" dt="2023-01-18T19:21:32.091" v="7" actId="1076"/>
          <ac:picMkLst>
            <pc:docMk/>
            <pc:sldMk cId="2539882670" sldId="256"/>
            <ac:picMk id="3" creationId="{358708F1-93D5-4B00-9FDF-A6A34D72EAF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232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0558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774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017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brand.fiu.edu/downloads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brand.fiu.edu/downloads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brand.fiu.edu/downloads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brand.fiu.edu/downloads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brand.fiu.edu/download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kristinrojasmd" TargetMode="External"/><Relationship Id="rId3" Type="http://schemas.openxmlformats.org/officeDocument/2006/relationships/hyperlink" Target="https://www.qrcode-monkey.com/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s://linktr.ee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twitter.com/kristinrojasmd/status/1124418213050298368" TargetMode="External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ngroup.com/videos/plain-language-for-experts/" TargetMode="External"/><Relationship Id="rId2" Type="http://schemas.openxmlformats.org/officeDocument/2006/relationships/hyperlink" Target="https://www.nngroup.com/articles/inverted-pyramid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nngroup.com/articles/minimize-cognitive-load/" TargetMode="External"/><Relationship Id="rId5" Type="http://schemas.openxmlformats.org/officeDocument/2006/relationships/hyperlink" Target="https://www.nngroup.com/articles/interaction-cost-definition/" TargetMode="External"/><Relationship Id="rId4" Type="http://schemas.openxmlformats.org/officeDocument/2006/relationships/hyperlink" Target="https://www.nngroup.com/articles/plain-language-expert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84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9C01E7E-C872-4360-93F6-6FDB5B8AB523}"/>
              </a:ext>
            </a:extLst>
          </p:cNvPr>
          <p:cNvSpPr/>
          <p:nvPr/>
        </p:nvSpPr>
        <p:spPr>
          <a:xfrm>
            <a:off x="40224340" y="0"/>
            <a:ext cx="9153260" cy="3291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274320" rtlCol="0" anchor="t"/>
          <a:lstStyle/>
          <a:p>
            <a:pPr marL="0" marR="0" lvl="0" indent="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Delete this and replace it with your…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Extra Graphs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Extra Correlation tables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Extra Figures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Extra nuance that you’re worried about leaving out.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Keep it messy! This section is just for you.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author1, author2, author3, author4, author5, author6, author7, author42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FD6D73-BF2C-6706-1341-5BA3F09B92A8}"/>
              </a:ext>
            </a:extLst>
          </p:cNvPr>
          <p:cNvSpPr/>
          <p:nvPr/>
        </p:nvSpPr>
        <p:spPr>
          <a:xfrm>
            <a:off x="-5069" y="0"/>
            <a:ext cx="10739698" cy="3291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8640" tIns="457200" rIns="365760" bIns="274320" rtlCol="0" anchor="t"/>
          <a:lstStyle/>
          <a:p>
            <a:r>
              <a:rPr lang="en-US" sz="6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Poster</a:t>
            </a:r>
            <a:br>
              <a:rPr lang="en-US" sz="60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</a:p>
          <a:p>
            <a:r>
              <a:rPr lang="en-US" sz="3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PRESENTER:</a:t>
            </a:r>
            <a:r>
              <a:rPr lang="en-US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endParaRPr lang="en-US" sz="5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INTRO</a:t>
            </a:r>
          </a:p>
          <a:p>
            <a:pPr marL="571500" marR="0" lvl="0" indent="-57150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Explain why your study matters in the fastest, most brutal way possible (feel free to add graphics!).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METHODS</a:t>
            </a:r>
          </a:p>
          <a:p>
            <a:pPr marL="742950" marR="0" lvl="0" indent="-74295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did you find this?</a:t>
            </a:r>
          </a:p>
          <a:p>
            <a:pPr marL="742950" marR="0" lvl="0" indent="-74295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Collected [what] from [population]</a:t>
            </a:r>
          </a:p>
          <a:p>
            <a:pPr marL="742950" marR="0" lvl="0" indent="-74295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you tested it.</a:t>
            </a:r>
          </a:p>
          <a:p>
            <a:pPr marL="742950" marR="0" lvl="0" indent="-74295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Illustrate your methods if you can!</a:t>
            </a: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RESULTS</a:t>
            </a:r>
          </a:p>
          <a:p>
            <a:pPr marL="571500" marR="0" lvl="0" indent="-57150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Graph/table with essential results only.</a:t>
            </a:r>
          </a:p>
          <a:p>
            <a:pPr marL="571500" marR="0" lvl="0" indent="-57150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the other correlations go into the far right column.</a:t>
            </a:r>
          </a:p>
          <a:p>
            <a:endParaRPr lang="en-US" sz="5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B5644D28-E496-634B-97A8-0B373413BE16}"/>
              </a:ext>
            </a:extLst>
          </p:cNvPr>
          <p:cNvSpPr txBox="1">
            <a:spLocks/>
          </p:cNvSpPr>
          <p:nvPr/>
        </p:nvSpPr>
        <p:spPr>
          <a:xfrm>
            <a:off x="12452177" y="5191886"/>
            <a:ext cx="25976634" cy="12484959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13900" b="1" dirty="0">
                <a:solidFill>
                  <a:schemeClr val="bg1"/>
                </a:solidFill>
                <a:ea typeface="Roboto" panose="02000000000000000000" pitchFamily="2" charset="0"/>
              </a:rPr>
              <a:t>State your main finding here in plain English as a single sentence.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A2351F-48DF-7F40-92A8-9A3480AE36F5}"/>
              </a:ext>
            </a:extLst>
          </p:cNvPr>
          <p:cNvSpPr txBox="1"/>
          <p:nvPr/>
        </p:nvSpPr>
        <p:spPr>
          <a:xfrm>
            <a:off x="22779899" y="568951"/>
            <a:ext cx="5399170" cy="391333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ICON;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 PAGE 5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 IF UNUSED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EE5A8C2-3202-85AD-B868-EEF44688AC5B}"/>
              </a:ext>
            </a:extLst>
          </p:cNvPr>
          <p:cNvSpPr txBox="1"/>
          <p:nvPr/>
        </p:nvSpPr>
        <p:spPr>
          <a:xfrm>
            <a:off x="40520824" y="30466146"/>
            <a:ext cx="8399575" cy="219746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Delete and replace with your own department or college label</a:t>
            </a:r>
          </a:p>
          <a:p>
            <a:pPr algn="ctr"/>
            <a:r>
              <a:rPr lang="en-US" sz="1800" b="1" u="sng" dirty="0">
                <a:hlinkClick r:id="rId2"/>
              </a:rPr>
              <a:t>https://brand.fiu.edu/downloads/</a:t>
            </a:r>
            <a:endParaRPr lang="en-US" sz="1800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D34B5F4-1E0C-157F-8E95-11D5AFF21077}"/>
              </a:ext>
            </a:extLst>
          </p:cNvPr>
          <p:cNvSpPr/>
          <p:nvPr/>
        </p:nvSpPr>
        <p:spPr>
          <a:xfrm>
            <a:off x="18535728" y="22292412"/>
            <a:ext cx="125954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Georgia"/>
                <a:ea typeface="Verdana"/>
                <a:cs typeface="Arial"/>
              </a:rPr>
              <a:t>Delete this and add an image, graphic, or a key figure.</a:t>
            </a:r>
          </a:p>
          <a:p>
            <a:endParaRPr lang="en-US" sz="3600" dirty="0">
              <a:latin typeface="Georgia"/>
              <a:ea typeface="Verdana"/>
              <a:cs typeface="Arial"/>
            </a:endParaRPr>
          </a:p>
        </p:txBody>
      </p:sp>
      <p:sp>
        <p:nvSpPr>
          <p:cNvPr id="20" name="Graphic 7">
            <a:extLst>
              <a:ext uri="{FF2B5EF4-FFF2-40B4-BE49-F238E27FC236}">
                <a16:creationId xmlns:a16="http://schemas.microsoft.com/office/drawing/2014/main" id="{90629BA9-3274-B85D-8949-54770C501128}"/>
              </a:ext>
            </a:extLst>
          </p:cNvPr>
          <p:cNvSpPr/>
          <p:nvPr/>
        </p:nvSpPr>
        <p:spPr>
          <a:xfrm>
            <a:off x="18759224" y="28431055"/>
            <a:ext cx="1256803" cy="2173929"/>
          </a:xfrm>
          <a:custGeom>
            <a:avLst/>
            <a:gdLst>
              <a:gd name="connsiteX0" fmla="*/ 321256 w 2089376"/>
              <a:gd name="connsiteY0" fmla="*/ 0 h 3614056"/>
              <a:gd name="connsiteX1" fmla="*/ 0 w 2089376"/>
              <a:gd name="connsiteY1" fmla="*/ 321256 h 3614056"/>
              <a:gd name="connsiteX2" fmla="*/ 0 w 2089376"/>
              <a:gd name="connsiteY2" fmla="*/ 3292801 h 3614056"/>
              <a:gd name="connsiteX3" fmla="*/ 321256 w 2089376"/>
              <a:gd name="connsiteY3" fmla="*/ 3614057 h 3614056"/>
              <a:gd name="connsiteX4" fmla="*/ 1815047 w 2089376"/>
              <a:gd name="connsiteY4" fmla="*/ 3614057 h 3614056"/>
              <a:gd name="connsiteX5" fmla="*/ 2136303 w 2089376"/>
              <a:gd name="connsiteY5" fmla="*/ 3292801 h 3614056"/>
              <a:gd name="connsiteX6" fmla="*/ 2136303 w 2089376"/>
              <a:gd name="connsiteY6" fmla="*/ 321256 h 3614056"/>
              <a:gd name="connsiteX7" fmla="*/ 1815047 w 2089376"/>
              <a:gd name="connsiteY7" fmla="*/ 0 h 3614056"/>
              <a:gd name="connsiteX8" fmla="*/ 321256 w 2089376"/>
              <a:gd name="connsiteY8" fmla="*/ 0 h 3614056"/>
              <a:gd name="connsiteX9" fmla="*/ 889115 w 2089376"/>
              <a:gd name="connsiteY9" fmla="*/ 309397 h 3614056"/>
              <a:gd name="connsiteX10" fmla="*/ 1247302 w 2089376"/>
              <a:gd name="connsiteY10" fmla="*/ 309397 h 3614056"/>
              <a:gd name="connsiteX11" fmla="*/ 1289936 w 2089376"/>
              <a:gd name="connsiteY11" fmla="*/ 369650 h 3614056"/>
              <a:gd name="connsiteX12" fmla="*/ 1247302 w 2089376"/>
              <a:gd name="connsiteY12" fmla="*/ 429903 h 3614056"/>
              <a:gd name="connsiteX13" fmla="*/ 889115 w 2089376"/>
              <a:gd name="connsiteY13" fmla="*/ 429903 h 3614056"/>
              <a:gd name="connsiteX14" fmla="*/ 846480 w 2089376"/>
              <a:gd name="connsiteY14" fmla="*/ 369650 h 3614056"/>
              <a:gd name="connsiteX15" fmla="*/ 889115 w 2089376"/>
              <a:gd name="connsiteY15" fmla="*/ 309397 h 3614056"/>
              <a:gd name="connsiteX16" fmla="*/ 176468 w 2089376"/>
              <a:gd name="connsiteY16" fmla="*/ 738905 h 3614056"/>
              <a:gd name="connsiteX17" fmla="*/ 1959892 w 2089376"/>
              <a:gd name="connsiteY17" fmla="*/ 738905 h 3614056"/>
              <a:gd name="connsiteX18" fmla="*/ 1959892 w 2089376"/>
              <a:gd name="connsiteY18" fmla="*/ 2875208 h 3614056"/>
              <a:gd name="connsiteX19" fmla="*/ 176468 w 2089376"/>
              <a:gd name="connsiteY19" fmla="*/ 2875208 h 3614056"/>
              <a:gd name="connsiteX20" fmla="*/ 176468 w 2089376"/>
              <a:gd name="connsiteY20" fmla="*/ 738905 h 3614056"/>
              <a:gd name="connsiteX21" fmla="*/ 1068180 w 2089376"/>
              <a:gd name="connsiteY21" fmla="*/ 3045747 h 3614056"/>
              <a:gd name="connsiteX22" fmla="*/ 1068180 w 2089376"/>
              <a:gd name="connsiteY22" fmla="*/ 3045747 h 3614056"/>
              <a:gd name="connsiteX23" fmla="*/ 1267066 w 2089376"/>
              <a:gd name="connsiteY23" fmla="*/ 3244633 h 3614056"/>
              <a:gd name="connsiteX24" fmla="*/ 1267066 w 2089376"/>
              <a:gd name="connsiteY24" fmla="*/ 3244633 h 3614056"/>
              <a:gd name="connsiteX25" fmla="*/ 1267066 w 2089376"/>
              <a:gd name="connsiteY25" fmla="*/ 3244633 h 3614056"/>
              <a:gd name="connsiteX26" fmla="*/ 1267066 w 2089376"/>
              <a:gd name="connsiteY26" fmla="*/ 3244633 h 3614056"/>
              <a:gd name="connsiteX27" fmla="*/ 1068180 w 2089376"/>
              <a:gd name="connsiteY27" fmla="*/ 3443519 h 3614056"/>
              <a:gd name="connsiteX28" fmla="*/ 1068180 w 2089376"/>
              <a:gd name="connsiteY28" fmla="*/ 3443519 h 3614056"/>
              <a:gd name="connsiteX29" fmla="*/ 1068180 w 2089376"/>
              <a:gd name="connsiteY29" fmla="*/ 3443519 h 3614056"/>
              <a:gd name="connsiteX30" fmla="*/ 1068180 w 2089376"/>
              <a:gd name="connsiteY30" fmla="*/ 3443519 h 3614056"/>
              <a:gd name="connsiteX31" fmla="*/ 869294 w 2089376"/>
              <a:gd name="connsiteY31" fmla="*/ 3244633 h 3614056"/>
              <a:gd name="connsiteX32" fmla="*/ 869294 w 2089376"/>
              <a:gd name="connsiteY32" fmla="*/ 3244633 h 3614056"/>
              <a:gd name="connsiteX33" fmla="*/ 869294 w 2089376"/>
              <a:gd name="connsiteY33" fmla="*/ 3244633 h 3614056"/>
              <a:gd name="connsiteX34" fmla="*/ 869294 w 2089376"/>
              <a:gd name="connsiteY34" fmla="*/ 3244633 h 3614056"/>
              <a:gd name="connsiteX35" fmla="*/ 1068180 w 2089376"/>
              <a:gd name="connsiteY35" fmla="*/ 3045747 h 3614056"/>
              <a:gd name="connsiteX36" fmla="*/ 1068180 w 2089376"/>
              <a:gd name="connsiteY36" fmla="*/ 3045747 h 3614056"/>
              <a:gd name="connsiteX37" fmla="*/ 1068180 w 2089376"/>
              <a:gd name="connsiteY37" fmla="*/ 3045747 h 361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89376" h="3614056">
                <a:moveTo>
                  <a:pt x="321256" y="0"/>
                </a:moveTo>
                <a:cubicBezTo>
                  <a:pt x="144562" y="0"/>
                  <a:pt x="0" y="144562"/>
                  <a:pt x="0" y="321256"/>
                </a:cubicBezTo>
                <a:lnTo>
                  <a:pt x="0" y="3292801"/>
                </a:lnTo>
                <a:cubicBezTo>
                  <a:pt x="0" y="3469495"/>
                  <a:pt x="144562" y="3614057"/>
                  <a:pt x="321256" y="3614057"/>
                </a:cubicBezTo>
                <a:lnTo>
                  <a:pt x="1815047" y="3614057"/>
                </a:lnTo>
                <a:cubicBezTo>
                  <a:pt x="1991741" y="3614057"/>
                  <a:pt x="2136303" y="3469495"/>
                  <a:pt x="2136303" y="3292801"/>
                </a:cubicBezTo>
                <a:lnTo>
                  <a:pt x="2136303" y="321256"/>
                </a:lnTo>
                <a:cubicBezTo>
                  <a:pt x="2136303" y="144562"/>
                  <a:pt x="1991741" y="0"/>
                  <a:pt x="1815047" y="0"/>
                </a:cubicBezTo>
                <a:lnTo>
                  <a:pt x="321256" y="0"/>
                </a:lnTo>
                <a:close/>
                <a:moveTo>
                  <a:pt x="889115" y="309397"/>
                </a:moveTo>
                <a:lnTo>
                  <a:pt x="1247302" y="309397"/>
                </a:lnTo>
                <a:cubicBezTo>
                  <a:pt x="1270849" y="309397"/>
                  <a:pt x="1289936" y="336390"/>
                  <a:pt x="1289936" y="369650"/>
                </a:cubicBezTo>
                <a:cubicBezTo>
                  <a:pt x="1289936" y="402911"/>
                  <a:pt x="1270849" y="429903"/>
                  <a:pt x="1247302" y="429903"/>
                </a:cubicBezTo>
                <a:lnTo>
                  <a:pt x="889115" y="429903"/>
                </a:lnTo>
                <a:cubicBezTo>
                  <a:pt x="865567" y="429903"/>
                  <a:pt x="846480" y="402911"/>
                  <a:pt x="846480" y="369650"/>
                </a:cubicBezTo>
                <a:cubicBezTo>
                  <a:pt x="846480" y="336390"/>
                  <a:pt x="865567" y="309397"/>
                  <a:pt x="889115" y="309397"/>
                </a:cubicBezTo>
                <a:close/>
                <a:moveTo>
                  <a:pt x="176468" y="738905"/>
                </a:moveTo>
                <a:lnTo>
                  <a:pt x="1959892" y="738905"/>
                </a:lnTo>
                <a:lnTo>
                  <a:pt x="1959892" y="2875208"/>
                </a:lnTo>
                <a:lnTo>
                  <a:pt x="176468" y="2875208"/>
                </a:lnTo>
                <a:lnTo>
                  <a:pt x="176468" y="738905"/>
                </a:lnTo>
                <a:close/>
                <a:moveTo>
                  <a:pt x="1068180" y="3045747"/>
                </a:moveTo>
                <a:cubicBezTo>
                  <a:pt x="1068180" y="3045747"/>
                  <a:pt x="1068180" y="3045747"/>
                  <a:pt x="1068180" y="3045747"/>
                </a:cubicBezTo>
                <a:cubicBezTo>
                  <a:pt x="1178013" y="3045747"/>
                  <a:pt x="1267066" y="3134799"/>
                  <a:pt x="1267066" y="3244633"/>
                </a:cubicBezTo>
                <a:cubicBezTo>
                  <a:pt x="1267066" y="3244633"/>
                  <a:pt x="1267066" y="3244633"/>
                  <a:pt x="1267066" y="3244633"/>
                </a:cubicBezTo>
                <a:lnTo>
                  <a:pt x="1267066" y="3244633"/>
                </a:lnTo>
                <a:cubicBezTo>
                  <a:pt x="1267066" y="3244633"/>
                  <a:pt x="1267066" y="3244633"/>
                  <a:pt x="1267066" y="3244633"/>
                </a:cubicBezTo>
                <a:cubicBezTo>
                  <a:pt x="1267066" y="3354466"/>
                  <a:pt x="1178013" y="3443519"/>
                  <a:pt x="1068180" y="3443519"/>
                </a:cubicBezTo>
                <a:cubicBezTo>
                  <a:pt x="1068180" y="3443519"/>
                  <a:pt x="1068180" y="3443519"/>
                  <a:pt x="1068180" y="3443519"/>
                </a:cubicBezTo>
                <a:lnTo>
                  <a:pt x="1068180" y="3443519"/>
                </a:lnTo>
                <a:cubicBezTo>
                  <a:pt x="1068180" y="3443519"/>
                  <a:pt x="1068180" y="3443519"/>
                  <a:pt x="1068180" y="3443519"/>
                </a:cubicBezTo>
                <a:cubicBezTo>
                  <a:pt x="958346" y="3443519"/>
                  <a:pt x="869294" y="3354466"/>
                  <a:pt x="869294" y="3244633"/>
                </a:cubicBezTo>
                <a:cubicBezTo>
                  <a:pt x="869294" y="3244633"/>
                  <a:pt x="869294" y="3244633"/>
                  <a:pt x="869294" y="3244633"/>
                </a:cubicBezTo>
                <a:lnTo>
                  <a:pt x="869294" y="3244633"/>
                </a:lnTo>
                <a:cubicBezTo>
                  <a:pt x="869294" y="3244633"/>
                  <a:pt x="869294" y="3244633"/>
                  <a:pt x="869294" y="3244633"/>
                </a:cubicBezTo>
                <a:cubicBezTo>
                  <a:pt x="869294" y="3134799"/>
                  <a:pt x="958346" y="3045747"/>
                  <a:pt x="1068180" y="3045747"/>
                </a:cubicBezTo>
                <a:cubicBezTo>
                  <a:pt x="1068180" y="3045747"/>
                  <a:pt x="1068180" y="3045747"/>
                  <a:pt x="1068180" y="3045747"/>
                </a:cubicBezTo>
                <a:lnTo>
                  <a:pt x="1068180" y="3045747"/>
                </a:lnTo>
                <a:close/>
              </a:path>
            </a:pathLst>
          </a:custGeom>
          <a:solidFill>
            <a:schemeClr val="bg1"/>
          </a:solidFill>
          <a:ln w="5640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3D039A7-C390-3B16-51ED-8392E07BD37B}"/>
              </a:ext>
            </a:extLst>
          </p:cNvPr>
          <p:cNvSpPr txBox="1"/>
          <p:nvPr/>
        </p:nvSpPr>
        <p:spPr>
          <a:xfrm>
            <a:off x="20440189" y="28529989"/>
            <a:ext cx="8077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a picture to </a:t>
            </a:r>
            <a:b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the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 paper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03C8F6-B2FD-D0CE-2F38-C9DC7C5B6660}"/>
              </a:ext>
            </a:extLst>
          </p:cNvPr>
          <p:cNvCxnSpPr>
            <a:cxnSpLocks/>
          </p:cNvCxnSpPr>
          <p:nvPr/>
        </p:nvCxnSpPr>
        <p:spPr>
          <a:xfrm flipH="1">
            <a:off x="17366050" y="29437352"/>
            <a:ext cx="1297464" cy="0"/>
          </a:xfrm>
          <a:prstGeom prst="straightConnector1">
            <a:avLst/>
          </a:prstGeom>
          <a:ln w="66675">
            <a:solidFill>
              <a:schemeClr val="bg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104AAA4C-F831-CAF5-982D-B866BE527F8F}"/>
              </a:ext>
            </a:extLst>
          </p:cNvPr>
          <p:cNvSpPr/>
          <p:nvPr/>
        </p:nvSpPr>
        <p:spPr>
          <a:xfrm>
            <a:off x="11368644" y="26676145"/>
            <a:ext cx="5875486" cy="5875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2247D2B-22F1-947A-F66D-6B67F16C4774}"/>
              </a:ext>
            </a:extLst>
          </p:cNvPr>
          <p:cNvGrpSpPr/>
          <p:nvPr/>
        </p:nvGrpSpPr>
        <p:grpSpPr>
          <a:xfrm>
            <a:off x="11685170" y="27041905"/>
            <a:ext cx="5399170" cy="5307544"/>
            <a:chOff x="12646783" y="25701374"/>
            <a:chExt cx="5399170" cy="5307544"/>
          </a:xfrm>
        </p:grpSpPr>
        <p:pic>
          <p:nvPicPr>
            <p:cNvPr id="25" name="Graphic 24">
              <a:extLst>
                <a:ext uri="{FF2B5EF4-FFF2-40B4-BE49-F238E27FC236}">
                  <a16:creationId xmlns:a16="http://schemas.microsoft.com/office/drawing/2014/main" id="{309D8FC7-372D-1D6F-2F60-D4FC00D2C1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81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742493" y="25701374"/>
              <a:ext cx="5149036" cy="5149036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D02918B-91C1-EE58-B9B0-E6E538BF5543}"/>
                </a:ext>
              </a:extLst>
            </p:cNvPr>
            <p:cNvSpPr txBox="1"/>
            <p:nvPr/>
          </p:nvSpPr>
          <p:spPr>
            <a:xfrm>
              <a:off x="12646783" y="25872141"/>
              <a:ext cx="5399170" cy="5136777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66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DELETE &amp; REPLACE WITH YOUR OWN QR CODE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1510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1E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9C01E7E-C872-4360-93F6-6FDB5B8AB523}"/>
              </a:ext>
            </a:extLst>
          </p:cNvPr>
          <p:cNvSpPr/>
          <p:nvPr/>
        </p:nvSpPr>
        <p:spPr>
          <a:xfrm>
            <a:off x="40224340" y="0"/>
            <a:ext cx="9153260" cy="3291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274320" rtlCol="0" anchor="t"/>
          <a:lstStyle/>
          <a:p>
            <a:pPr marL="0" marR="0" lvl="0" indent="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Delete this and replace it with your…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Extra Graphs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Extra Correlation tables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Extra Figures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Extra nuance that you’re worried about leaving out.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Keep it messy! This section is just for you.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author1, author2, author3, author4, author5, author6, author7, author42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FD6D73-BF2C-6706-1341-5BA3F09B92A8}"/>
              </a:ext>
            </a:extLst>
          </p:cNvPr>
          <p:cNvSpPr/>
          <p:nvPr/>
        </p:nvSpPr>
        <p:spPr>
          <a:xfrm>
            <a:off x="-5069" y="0"/>
            <a:ext cx="10739698" cy="3291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8640" tIns="457200" rIns="365760" bIns="274320" rtlCol="0" anchor="t"/>
          <a:lstStyle/>
          <a:p>
            <a:r>
              <a:rPr lang="en-US" sz="6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Poster</a:t>
            </a:r>
            <a:br>
              <a:rPr lang="en-US" sz="60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</a:p>
          <a:p>
            <a:r>
              <a:rPr lang="en-US" sz="3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PRESENTER:</a:t>
            </a:r>
            <a:r>
              <a:rPr lang="en-US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endParaRPr lang="en-US" sz="5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INTRO</a:t>
            </a:r>
          </a:p>
          <a:p>
            <a:pPr marL="571500" marR="0" lvl="0" indent="-57150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Explain why your study matters in the fastest, most brutal way possible (feel free to add graphics!).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METHODS</a:t>
            </a:r>
          </a:p>
          <a:p>
            <a:pPr marL="742950" marR="0" lvl="0" indent="-74295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did you find this?</a:t>
            </a:r>
          </a:p>
          <a:p>
            <a:pPr marL="742950" marR="0" lvl="0" indent="-74295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Collected [what] from [population]</a:t>
            </a:r>
          </a:p>
          <a:p>
            <a:pPr marL="742950" marR="0" lvl="0" indent="-74295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you tested it.</a:t>
            </a:r>
          </a:p>
          <a:p>
            <a:pPr marL="742950" marR="0" lvl="0" indent="-74295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Illustrate your methods if you can!</a:t>
            </a: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RESULTS</a:t>
            </a:r>
          </a:p>
          <a:p>
            <a:pPr marL="571500" marR="0" lvl="0" indent="-57150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Graph/table with essential results only.</a:t>
            </a:r>
          </a:p>
          <a:p>
            <a:pPr marL="571500" marR="0" lvl="0" indent="-57150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the other correlations go into the far right column.</a:t>
            </a:r>
          </a:p>
          <a:p>
            <a:endParaRPr lang="en-US" sz="5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B5644D28-E496-634B-97A8-0B373413BE16}"/>
              </a:ext>
            </a:extLst>
          </p:cNvPr>
          <p:cNvSpPr txBox="1">
            <a:spLocks/>
          </p:cNvSpPr>
          <p:nvPr/>
        </p:nvSpPr>
        <p:spPr>
          <a:xfrm>
            <a:off x="12452177" y="5191886"/>
            <a:ext cx="25976634" cy="12484959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13900" b="1" dirty="0">
                <a:solidFill>
                  <a:schemeClr val="bg1"/>
                </a:solidFill>
                <a:ea typeface="Roboto" panose="02000000000000000000" pitchFamily="2" charset="0"/>
              </a:rPr>
              <a:t>State your main finding here in plain English as a single sentence.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A2351F-48DF-7F40-92A8-9A3480AE36F5}"/>
              </a:ext>
            </a:extLst>
          </p:cNvPr>
          <p:cNvSpPr txBox="1"/>
          <p:nvPr/>
        </p:nvSpPr>
        <p:spPr>
          <a:xfrm>
            <a:off x="22779899" y="568951"/>
            <a:ext cx="5399170" cy="391333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ICON;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 PAGE 5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 IF UNUSED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EE5A8C2-3202-85AD-B868-EEF44688AC5B}"/>
              </a:ext>
            </a:extLst>
          </p:cNvPr>
          <p:cNvSpPr txBox="1"/>
          <p:nvPr/>
        </p:nvSpPr>
        <p:spPr>
          <a:xfrm>
            <a:off x="40520824" y="30466146"/>
            <a:ext cx="8399575" cy="219746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Delete and replace with your own department or college label</a:t>
            </a:r>
          </a:p>
          <a:p>
            <a:pPr algn="ctr"/>
            <a:r>
              <a:rPr lang="en-US" sz="1800" b="1" u="sng" dirty="0">
                <a:hlinkClick r:id="rId2"/>
              </a:rPr>
              <a:t>https://brand.fiu.edu/downloads/</a:t>
            </a:r>
            <a:endParaRPr lang="en-US" sz="18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A575F1-D3B3-545F-60D7-22B90FAA4A24}"/>
              </a:ext>
            </a:extLst>
          </p:cNvPr>
          <p:cNvSpPr/>
          <p:nvPr/>
        </p:nvSpPr>
        <p:spPr>
          <a:xfrm>
            <a:off x="18535728" y="22292412"/>
            <a:ext cx="125954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bg1">
                    <a:lumMod val="85000"/>
                  </a:schemeClr>
                </a:solidFill>
                <a:latin typeface="Georgia"/>
                <a:ea typeface="Verdana"/>
                <a:cs typeface="Arial"/>
              </a:rPr>
              <a:t>Delete this and add an image, graphic, or a key figure.</a:t>
            </a:r>
          </a:p>
          <a:p>
            <a:endParaRPr lang="en-US" sz="3600" dirty="0">
              <a:solidFill>
                <a:schemeClr val="bg1">
                  <a:lumMod val="85000"/>
                </a:schemeClr>
              </a:solidFill>
              <a:latin typeface="Georgia"/>
              <a:ea typeface="Verdana"/>
              <a:cs typeface="Arial"/>
            </a:endParaRPr>
          </a:p>
        </p:txBody>
      </p:sp>
      <p:sp>
        <p:nvSpPr>
          <p:cNvPr id="8" name="Graphic 7">
            <a:extLst>
              <a:ext uri="{FF2B5EF4-FFF2-40B4-BE49-F238E27FC236}">
                <a16:creationId xmlns:a16="http://schemas.microsoft.com/office/drawing/2014/main" id="{0F7FDC6F-CC5D-49A5-74EB-7695B6F7956C}"/>
              </a:ext>
            </a:extLst>
          </p:cNvPr>
          <p:cNvSpPr/>
          <p:nvPr/>
        </p:nvSpPr>
        <p:spPr>
          <a:xfrm>
            <a:off x="18759224" y="28431055"/>
            <a:ext cx="1256803" cy="2173929"/>
          </a:xfrm>
          <a:custGeom>
            <a:avLst/>
            <a:gdLst>
              <a:gd name="connsiteX0" fmla="*/ 321256 w 2089376"/>
              <a:gd name="connsiteY0" fmla="*/ 0 h 3614056"/>
              <a:gd name="connsiteX1" fmla="*/ 0 w 2089376"/>
              <a:gd name="connsiteY1" fmla="*/ 321256 h 3614056"/>
              <a:gd name="connsiteX2" fmla="*/ 0 w 2089376"/>
              <a:gd name="connsiteY2" fmla="*/ 3292801 h 3614056"/>
              <a:gd name="connsiteX3" fmla="*/ 321256 w 2089376"/>
              <a:gd name="connsiteY3" fmla="*/ 3614057 h 3614056"/>
              <a:gd name="connsiteX4" fmla="*/ 1815047 w 2089376"/>
              <a:gd name="connsiteY4" fmla="*/ 3614057 h 3614056"/>
              <a:gd name="connsiteX5" fmla="*/ 2136303 w 2089376"/>
              <a:gd name="connsiteY5" fmla="*/ 3292801 h 3614056"/>
              <a:gd name="connsiteX6" fmla="*/ 2136303 w 2089376"/>
              <a:gd name="connsiteY6" fmla="*/ 321256 h 3614056"/>
              <a:gd name="connsiteX7" fmla="*/ 1815047 w 2089376"/>
              <a:gd name="connsiteY7" fmla="*/ 0 h 3614056"/>
              <a:gd name="connsiteX8" fmla="*/ 321256 w 2089376"/>
              <a:gd name="connsiteY8" fmla="*/ 0 h 3614056"/>
              <a:gd name="connsiteX9" fmla="*/ 889115 w 2089376"/>
              <a:gd name="connsiteY9" fmla="*/ 309397 h 3614056"/>
              <a:gd name="connsiteX10" fmla="*/ 1247302 w 2089376"/>
              <a:gd name="connsiteY10" fmla="*/ 309397 h 3614056"/>
              <a:gd name="connsiteX11" fmla="*/ 1289936 w 2089376"/>
              <a:gd name="connsiteY11" fmla="*/ 369650 h 3614056"/>
              <a:gd name="connsiteX12" fmla="*/ 1247302 w 2089376"/>
              <a:gd name="connsiteY12" fmla="*/ 429903 h 3614056"/>
              <a:gd name="connsiteX13" fmla="*/ 889115 w 2089376"/>
              <a:gd name="connsiteY13" fmla="*/ 429903 h 3614056"/>
              <a:gd name="connsiteX14" fmla="*/ 846480 w 2089376"/>
              <a:gd name="connsiteY14" fmla="*/ 369650 h 3614056"/>
              <a:gd name="connsiteX15" fmla="*/ 889115 w 2089376"/>
              <a:gd name="connsiteY15" fmla="*/ 309397 h 3614056"/>
              <a:gd name="connsiteX16" fmla="*/ 176468 w 2089376"/>
              <a:gd name="connsiteY16" fmla="*/ 738905 h 3614056"/>
              <a:gd name="connsiteX17" fmla="*/ 1959892 w 2089376"/>
              <a:gd name="connsiteY17" fmla="*/ 738905 h 3614056"/>
              <a:gd name="connsiteX18" fmla="*/ 1959892 w 2089376"/>
              <a:gd name="connsiteY18" fmla="*/ 2875208 h 3614056"/>
              <a:gd name="connsiteX19" fmla="*/ 176468 w 2089376"/>
              <a:gd name="connsiteY19" fmla="*/ 2875208 h 3614056"/>
              <a:gd name="connsiteX20" fmla="*/ 176468 w 2089376"/>
              <a:gd name="connsiteY20" fmla="*/ 738905 h 3614056"/>
              <a:gd name="connsiteX21" fmla="*/ 1068180 w 2089376"/>
              <a:gd name="connsiteY21" fmla="*/ 3045747 h 3614056"/>
              <a:gd name="connsiteX22" fmla="*/ 1068180 w 2089376"/>
              <a:gd name="connsiteY22" fmla="*/ 3045747 h 3614056"/>
              <a:gd name="connsiteX23" fmla="*/ 1267066 w 2089376"/>
              <a:gd name="connsiteY23" fmla="*/ 3244633 h 3614056"/>
              <a:gd name="connsiteX24" fmla="*/ 1267066 w 2089376"/>
              <a:gd name="connsiteY24" fmla="*/ 3244633 h 3614056"/>
              <a:gd name="connsiteX25" fmla="*/ 1267066 w 2089376"/>
              <a:gd name="connsiteY25" fmla="*/ 3244633 h 3614056"/>
              <a:gd name="connsiteX26" fmla="*/ 1267066 w 2089376"/>
              <a:gd name="connsiteY26" fmla="*/ 3244633 h 3614056"/>
              <a:gd name="connsiteX27" fmla="*/ 1068180 w 2089376"/>
              <a:gd name="connsiteY27" fmla="*/ 3443519 h 3614056"/>
              <a:gd name="connsiteX28" fmla="*/ 1068180 w 2089376"/>
              <a:gd name="connsiteY28" fmla="*/ 3443519 h 3614056"/>
              <a:gd name="connsiteX29" fmla="*/ 1068180 w 2089376"/>
              <a:gd name="connsiteY29" fmla="*/ 3443519 h 3614056"/>
              <a:gd name="connsiteX30" fmla="*/ 1068180 w 2089376"/>
              <a:gd name="connsiteY30" fmla="*/ 3443519 h 3614056"/>
              <a:gd name="connsiteX31" fmla="*/ 869294 w 2089376"/>
              <a:gd name="connsiteY31" fmla="*/ 3244633 h 3614056"/>
              <a:gd name="connsiteX32" fmla="*/ 869294 w 2089376"/>
              <a:gd name="connsiteY32" fmla="*/ 3244633 h 3614056"/>
              <a:gd name="connsiteX33" fmla="*/ 869294 w 2089376"/>
              <a:gd name="connsiteY33" fmla="*/ 3244633 h 3614056"/>
              <a:gd name="connsiteX34" fmla="*/ 869294 w 2089376"/>
              <a:gd name="connsiteY34" fmla="*/ 3244633 h 3614056"/>
              <a:gd name="connsiteX35" fmla="*/ 1068180 w 2089376"/>
              <a:gd name="connsiteY35" fmla="*/ 3045747 h 3614056"/>
              <a:gd name="connsiteX36" fmla="*/ 1068180 w 2089376"/>
              <a:gd name="connsiteY36" fmla="*/ 3045747 h 3614056"/>
              <a:gd name="connsiteX37" fmla="*/ 1068180 w 2089376"/>
              <a:gd name="connsiteY37" fmla="*/ 3045747 h 361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89376" h="3614056">
                <a:moveTo>
                  <a:pt x="321256" y="0"/>
                </a:moveTo>
                <a:cubicBezTo>
                  <a:pt x="144562" y="0"/>
                  <a:pt x="0" y="144562"/>
                  <a:pt x="0" y="321256"/>
                </a:cubicBezTo>
                <a:lnTo>
                  <a:pt x="0" y="3292801"/>
                </a:lnTo>
                <a:cubicBezTo>
                  <a:pt x="0" y="3469495"/>
                  <a:pt x="144562" y="3614057"/>
                  <a:pt x="321256" y="3614057"/>
                </a:cubicBezTo>
                <a:lnTo>
                  <a:pt x="1815047" y="3614057"/>
                </a:lnTo>
                <a:cubicBezTo>
                  <a:pt x="1991741" y="3614057"/>
                  <a:pt x="2136303" y="3469495"/>
                  <a:pt x="2136303" y="3292801"/>
                </a:cubicBezTo>
                <a:lnTo>
                  <a:pt x="2136303" y="321256"/>
                </a:lnTo>
                <a:cubicBezTo>
                  <a:pt x="2136303" y="144562"/>
                  <a:pt x="1991741" y="0"/>
                  <a:pt x="1815047" y="0"/>
                </a:cubicBezTo>
                <a:lnTo>
                  <a:pt x="321256" y="0"/>
                </a:lnTo>
                <a:close/>
                <a:moveTo>
                  <a:pt x="889115" y="309397"/>
                </a:moveTo>
                <a:lnTo>
                  <a:pt x="1247302" y="309397"/>
                </a:lnTo>
                <a:cubicBezTo>
                  <a:pt x="1270849" y="309397"/>
                  <a:pt x="1289936" y="336390"/>
                  <a:pt x="1289936" y="369650"/>
                </a:cubicBezTo>
                <a:cubicBezTo>
                  <a:pt x="1289936" y="402911"/>
                  <a:pt x="1270849" y="429903"/>
                  <a:pt x="1247302" y="429903"/>
                </a:cubicBezTo>
                <a:lnTo>
                  <a:pt x="889115" y="429903"/>
                </a:lnTo>
                <a:cubicBezTo>
                  <a:pt x="865567" y="429903"/>
                  <a:pt x="846480" y="402911"/>
                  <a:pt x="846480" y="369650"/>
                </a:cubicBezTo>
                <a:cubicBezTo>
                  <a:pt x="846480" y="336390"/>
                  <a:pt x="865567" y="309397"/>
                  <a:pt x="889115" y="309397"/>
                </a:cubicBezTo>
                <a:close/>
                <a:moveTo>
                  <a:pt x="176468" y="738905"/>
                </a:moveTo>
                <a:lnTo>
                  <a:pt x="1959892" y="738905"/>
                </a:lnTo>
                <a:lnTo>
                  <a:pt x="1959892" y="2875208"/>
                </a:lnTo>
                <a:lnTo>
                  <a:pt x="176468" y="2875208"/>
                </a:lnTo>
                <a:lnTo>
                  <a:pt x="176468" y="738905"/>
                </a:lnTo>
                <a:close/>
                <a:moveTo>
                  <a:pt x="1068180" y="3045747"/>
                </a:moveTo>
                <a:cubicBezTo>
                  <a:pt x="1068180" y="3045747"/>
                  <a:pt x="1068180" y="3045747"/>
                  <a:pt x="1068180" y="3045747"/>
                </a:cubicBezTo>
                <a:cubicBezTo>
                  <a:pt x="1178013" y="3045747"/>
                  <a:pt x="1267066" y="3134799"/>
                  <a:pt x="1267066" y="3244633"/>
                </a:cubicBezTo>
                <a:cubicBezTo>
                  <a:pt x="1267066" y="3244633"/>
                  <a:pt x="1267066" y="3244633"/>
                  <a:pt x="1267066" y="3244633"/>
                </a:cubicBezTo>
                <a:lnTo>
                  <a:pt x="1267066" y="3244633"/>
                </a:lnTo>
                <a:cubicBezTo>
                  <a:pt x="1267066" y="3244633"/>
                  <a:pt x="1267066" y="3244633"/>
                  <a:pt x="1267066" y="3244633"/>
                </a:cubicBezTo>
                <a:cubicBezTo>
                  <a:pt x="1267066" y="3354466"/>
                  <a:pt x="1178013" y="3443519"/>
                  <a:pt x="1068180" y="3443519"/>
                </a:cubicBezTo>
                <a:cubicBezTo>
                  <a:pt x="1068180" y="3443519"/>
                  <a:pt x="1068180" y="3443519"/>
                  <a:pt x="1068180" y="3443519"/>
                </a:cubicBezTo>
                <a:lnTo>
                  <a:pt x="1068180" y="3443519"/>
                </a:lnTo>
                <a:cubicBezTo>
                  <a:pt x="1068180" y="3443519"/>
                  <a:pt x="1068180" y="3443519"/>
                  <a:pt x="1068180" y="3443519"/>
                </a:cubicBezTo>
                <a:cubicBezTo>
                  <a:pt x="958346" y="3443519"/>
                  <a:pt x="869294" y="3354466"/>
                  <a:pt x="869294" y="3244633"/>
                </a:cubicBezTo>
                <a:cubicBezTo>
                  <a:pt x="869294" y="3244633"/>
                  <a:pt x="869294" y="3244633"/>
                  <a:pt x="869294" y="3244633"/>
                </a:cubicBezTo>
                <a:lnTo>
                  <a:pt x="869294" y="3244633"/>
                </a:lnTo>
                <a:cubicBezTo>
                  <a:pt x="869294" y="3244633"/>
                  <a:pt x="869294" y="3244633"/>
                  <a:pt x="869294" y="3244633"/>
                </a:cubicBezTo>
                <a:cubicBezTo>
                  <a:pt x="869294" y="3134799"/>
                  <a:pt x="958346" y="3045747"/>
                  <a:pt x="1068180" y="3045747"/>
                </a:cubicBezTo>
                <a:cubicBezTo>
                  <a:pt x="1068180" y="3045747"/>
                  <a:pt x="1068180" y="3045747"/>
                  <a:pt x="1068180" y="3045747"/>
                </a:cubicBezTo>
                <a:lnTo>
                  <a:pt x="1068180" y="3045747"/>
                </a:lnTo>
                <a:close/>
              </a:path>
            </a:pathLst>
          </a:custGeom>
          <a:solidFill>
            <a:srgbClr val="00FFFF"/>
          </a:solidFill>
          <a:ln w="5640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5E2A42-CAFF-6273-7924-677C2A74791B}"/>
              </a:ext>
            </a:extLst>
          </p:cNvPr>
          <p:cNvSpPr txBox="1"/>
          <p:nvPr/>
        </p:nvSpPr>
        <p:spPr>
          <a:xfrm>
            <a:off x="20440189" y="28529989"/>
            <a:ext cx="8077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a picture to </a:t>
            </a:r>
            <a:br>
              <a:rPr lang="en-US" sz="4800" dirty="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the</a:t>
            </a:r>
            <a:r>
              <a:rPr lang="en-US" sz="4800" b="1" dirty="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 paper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C68BC6A-64FD-159B-D7A4-314678D4FB65}"/>
              </a:ext>
            </a:extLst>
          </p:cNvPr>
          <p:cNvCxnSpPr>
            <a:cxnSpLocks/>
          </p:cNvCxnSpPr>
          <p:nvPr/>
        </p:nvCxnSpPr>
        <p:spPr>
          <a:xfrm flipH="1">
            <a:off x="17366050" y="29437352"/>
            <a:ext cx="1297464" cy="0"/>
          </a:xfrm>
          <a:prstGeom prst="straightConnector1">
            <a:avLst/>
          </a:prstGeom>
          <a:ln w="66675">
            <a:solidFill>
              <a:srgbClr val="00FFFF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F1E4832E-D716-5C8C-5D32-BECA590FA532}"/>
              </a:ext>
            </a:extLst>
          </p:cNvPr>
          <p:cNvSpPr/>
          <p:nvPr/>
        </p:nvSpPr>
        <p:spPr>
          <a:xfrm>
            <a:off x="11368644" y="26676145"/>
            <a:ext cx="5875486" cy="5875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8453C84-2EB6-51EC-A9E3-704250AC91E2}"/>
              </a:ext>
            </a:extLst>
          </p:cNvPr>
          <p:cNvGrpSpPr/>
          <p:nvPr/>
        </p:nvGrpSpPr>
        <p:grpSpPr>
          <a:xfrm>
            <a:off x="11685170" y="27041905"/>
            <a:ext cx="5399170" cy="5307544"/>
            <a:chOff x="12646783" y="25701374"/>
            <a:chExt cx="5399170" cy="5307544"/>
          </a:xfrm>
        </p:grpSpPr>
        <p:pic>
          <p:nvPicPr>
            <p:cNvPr id="21" name="Graphic 20">
              <a:extLst>
                <a:ext uri="{FF2B5EF4-FFF2-40B4-BE49-F238E27FC236}">
                  <a16:creationId xmlns:a16="http://schemas.microsoft.com/office/drawing/2014/main" id="{0BCB0253-08F5-24E6-85D4-9526926886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81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742493" y="25701374"/>
              <a:ext cx="5149036" cy="5149036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DFBBADA-75DE-BFBC-A243-5AA2F52F88B0}"/>
                </a:ext>
              </a:extLst>
            </p:cNvPr>
            <p:cNvSpPr txBox="1"/>
            <p:nvPr/>
          </p:nvSpPr>
          <p:spPr>
            <a:xfrm>
              <a:off x="12646783" y="25872141"/>
              <a:ext cx="5399170" cy="5136777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66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DELETE &amp; REPLACE WITH YOUR OWN QR CODE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9423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1E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9C01E7E-C872-4360-93F6-6FDB5B8AB523}"/>
              </a:ext>
            </a:extLst>
          </p:cNvPr>
          <p:cNvSpPr/>
          <p:nvPr/>
        </p:nvSpPr>
        <p:spPr>
          <a:xfrm>
            <a:off x="40224340" y="0"/>
            <a:ext cx="9153260" cy="3291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274320" rtlCol="0" anchor="t"/>
          <a:lstStyle/>
          <a:p>
            <a:pPr marL="0" marR="0" lvl="0" indent="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Delete this and replace it with your…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Extra Graphs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Extra Correlation tables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Extra Figures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Extra nuance that you’re worried about leaving out.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Keep it messy! This section is just for you.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author1, author2, author3, author4, author5, author6, author7, author42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FD6D73-BF2C-6706-1341-5BA3F09B92A8}"/>
              </a:ext>
            </a:extLst>
          </p:cNvPr>
          <p:cNvSpPr/>
          <p:nvPr/>
        </p:nvSpPr>
        <p:spPr>
          <a:xfrm>
            <a:off x="-5069" y="0"/>
            <a:ext cx="10739698" cy="3291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8640" tIns="457200" rIns="365760" bIns="274320" rtlCol="0" anchor="t"/>
          <a:lstStyle/>
          <a:p>
            <a:r>
              <a:rPr lang="en-US" sz="6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Poster</a:t>
            </a:r>
            <a:br>
              <a:rPr lang="en-US" sz="60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</a:p>
          <a:p>
            <a:r>
              <a:rPr lang="en-US" sz="3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PRESENTER:</a:t>
            </a:r>
            <a:r>
              <a:rPr lang="en-US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endParaRPr lang="en-US" sz="5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INTRO</a:t>
            </a:r>
          </a:p>
          <a:p>
            <a:pPr marL="571500" marR="0" lvl="0" indent="-57150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Explain why your study matters in the fastest, most brutal way possible (feel free to add graphics!).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METHODS</a:t>
            </a:r>
          </a:p>
          <a:p>
            <a:pPr marL="742950" marR="0" lvl="0" indent="-74295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did you find this?</a:t>
            </a:r>
          </a:p>
          <a:p>
            <a:pPr marL="742950" marR="0" lvl="0" indent="-74295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Collected [what] from [population]</a:t>
            </a:r>
          </a:p>
          <a:p>
            <a:pPr marL="742950" marR="0" lvl="0" indent="-74295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you tested it.</a:t>
            </a:r>
          </a:p>
          <a:p>
            <a:pPr marL="742950" marR="0" lvl="0" indent="-74295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Illustrate your methods if you can!</a:t>
            </a: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RESULTS</a:t>
            </a:r>
          </a:p>
          <a:p>
            <a:pPr marL="571500" marR="0" lvl="0" indent="-57150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Graph/table with essential results only.</a:t>
            </a:r>
          </a:p>
          <a:p>
            <a:pPr marL="571500" marR="0" lvl="0" indent="-57150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the other correlations go into the far right column.</a:t>
            </a:r>
          </a:p>
          <a:p>
            <a:endParaRPr lang="en-US" sz="5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B5644D28-E496-634B-97A8-0B373413BE16}"/>
              </a:ext>
            </a:extLst>
          </p:cNvPr>
          <p:cNvSpPr txBox="1">
            <a:spLocks/>
          </p:cNvSpPr>
          <p:nvPr/>
        </p:nvSpPr>
        <p:spPr>
          <a:xfrm>
            <a:off x="12452177" y="5191886"/>
            <a:ext cx="25976634" cy="12484959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13900" b="1" dirty="0">
                <a:solidFill>
                  <a:schemeClr val="bg1"/>
                </a:solidFill>
                <a:ea typeface="Roboto" panose="02000000000000000000" pitchFamily="2" charset="0"/>
              </a:rPr>
              <a:t>State your main finding here in plain English as a single sentence.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A2351F-48DF-7F40-92A8-9A3480AE36F5}"/>
              </a:ext>
            </a:extLst>
          </p:cNvPr>
          <p:cNvSpPr txBox="1"/>
          <p:nvPr/>
        </p:nvSpPr>
        <p:spPr>
          <a:xfrm>
            <a:off x="22779899" y="568951"/>
            <a:ext cx="5399170" cy="391333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ICON;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 PAGE 5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 IF UNUSED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EE5A8C2-3202-85AD-B868-EEF44688AC5B}"/>
              </a:ext>
            </a:extLst>
          </p:cNvPr>
          <p:cNvSpPr txBox="1"/>
          <p:nvPr/>
        </p:nvSpPr>
        <p:spPr>
          <a:xfrm>
            <a:off x="40520824" y="30466146"/>
            <a:ext cx="8399575" cy="219746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Delete and replace with your own department or college label</a:t>
            </a:r>
          </a:p>
          <a:p>
            <a:pPr algn="ctr"/>
            <a:r>
              <a:rPr lang="en-US" sz="1800" b="1" u="sng" dirty="0">
                <a:hlinkClick r:id="rId2"/>
              </a:rPr>
              <a:t>https://brand.fiu.edu/downloads/</a:t>
            </a:r>
            <a:endParaRPr lang="en-US" sz="18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A575F1-D3B3-545F-60D7-22B90FAA4A24}"/>
              </a:ext>
            </a:extLst>
          </p:cNvPr>
          <p:cNvSpPr/>
          <p:nvPr/>
        </p:nvSpPr>
        <p:spPr>
          <a:xfrm>
            <a:off x="18535728" y="22292412"/>
            <a:ext cx="125954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bg1">
                    <a:lumMod val="85000"/>
                  </a:schemeClr>
                </a:solidFill>
                <a:latin typeface="Georgia"/>
                <a:ea typeface="Verdana"/>
                <a:cs typeface="Arial"/>
              </a:rPr>
              <a:t>Delete this and add an image, graphic, or a key figure.</a:t>
            </a:r>
          </a:p>
          <a:p>
            <a:endParaRPr lang="en-US" sz="3600" dirty="0">
              <a:solidFill>
                <a:schemeClr val="bg1">
                  <a:lumMod val="85000"/>
                </a:schemeClr>
              </a:solidFill>
              <a:latin typeface="Georgia"/>
              <a:ea typeface="Verdana"/>
              <a:cs typeface="Arial"/>
            </a:endParaRPr>
          </a:p>
        </p:txBody>
      </p:sp>
      <p:sp>
        <p:nvSpPr>
          <p:cNvPr id="8" name="Graphic 7">
            <a:extLst>
              <a:ext uri="{FF2B5EF4-FFF2-40B4-BE49-F238E27FC236}">
                <a16:creationId xmlns:a16="http://schemas.microsoft.com/office/drawing/2014/main" id="{0F7FDC6F-CC5D-49A5-74EB-7695B6F7956C}"/>
              </a:ext>
            </a:extLst>
          </p:cNvPr>
          <p:cNvSpPr/>
          <p:nvPr/>
        </p:nvSpPr>
        <p:spPr>
          <a:xfrm>
            <a:off x="18759224" y="28431055"/>
            <a:ext cx="1256803" cy="2173929"/>
          </a:xfrm>
          <a:custGeom>
            <a:avLst/>
            <a:gdLst>
              <a:gd name="connsiteX0" fmla="*/ 321256 w 2089376"/>
              <a:gd name="connsiteY0" fmla="*/ 0 h 3614056"/>
              <a:gd name="connsiteX1" fmla="*/ 0 w 2089376"/>
              <a:gd name="connsiteY1" fmla="*/ 321256 h 3614056"/>
              <a:gd name="connsiteX2" fmla="*/ 0 w 2089376"/>
              <a:gd name="connsiteY2" fmla="*/ 3292801 h 3614056"/>
              <a:gd name="connsiteX3" fmla="*/ 321256 w 2089376"/>
              <a:gd name="connsiteY3" fmla="*/ 3614057 h 3614056"/>
              <a:gd name="connsiteX4" fmla="*/ 1815047 w 2089376"/>
              <a:gd name="connsiteY4" fmla="*/ 3614057 h 3614056"/>
              <a:gd name="connsiteX5" fmla="*/ 2136303 w 2089376"/>
              <a:gd name="connsiteY5" fmla="*/ 3292801 h 3614056"/>
              <a:gd name="connsiteX6" fmla="*/ 2136303 w 2089376"/>
              <a:gd name="connsiteY6" fmla="*/ 321256 h 3614056"/>
              <a:gd name="connsiteX7" fmla="*/ 1815047 w 2089376"/>
              <a:gd name="connsiteY7" fmla="*/ 0 h 3614056"/>
              <a:gd name="connsiteX8" fmla="*/ 321256 w 2089376"/>
              <a:gd name="connsiteY8" fmla="*/ 0 h 3614056"/>
              <a:gd name="connsiteX9" fmla="*/ 889115 w 2089376"/>
              <a:gd name="connsiteY9" fmla="*/ 309397 h 3614056"/>
              <a:gd name="connsiteX10" fmla="*/ 1247302 w 2089376"/>
              <a:gd name="connsiteY10" fmla="*/ 309397 h 3614056"/>
              <a:gd name="connsiteX11" fmla="*/ 1289936 w 2089376"/>
              <a:gd name="connsiteY11" fmla="*/ 369650 h 3614056"/>
              <a:gd name="connsiteX12" fmla="*/ 1247302 w 2089376"/>
              <a:gd name="connsiteY12" fmla="*/ 429903 h 3614056"/>
              <a:gd name="connsiteX13" fmla="*/ 889115 w 2089376"/>
              <a:gd name="connsiteY13" fmla="*/ 429903 h 3614056"/>
              <a:gd name="connsiteX14" fmla="*/ 846480 w 2089376"/>
              <a:gd name="connsiteY14" fmla="*/ 369650 h 3614056"/>
              <a:gd name="connsiteX15" fmla="*/ 889115 w 2089376"/>
              <a:gd name="connsiteY15" fmla="*/ 309397 h 3614056"/>
              <a:gd name="connsiteX16" fmla="*/ 176468 w 2089376"/>
              <a:gd name="connsiteY16" fmla="*/ 738905 h 3614056"/>
              <a:gd name="connsiteX17" fmla="*/ 1959892 w 2089376"/>
              <a:gd name="connsiteY17" fmla="*/ 738905 h 3614056"/>
              <a:gd name="connsiteX18" fmla="*/ 1959892 w 2089376"/>
              <a:gd name="connsiteY18" fmla="*/ 2875208 h 3614056"/>
              <a:gd name="connsiteX19" fmla="*/ 176468 w 2089376"/>
              <a:gd name="connsiteY19" fmla="*/ 2875208 h 3614056"/>
              <a:gd name="connsiteX20" fmla="*/ 176468 w 2089376"/>
              <a:gd name="connsiteY20" fmla="*/ 738905 h 3614056"/>
              <a:gd name="connsiteX21" fmla="*/ 1068180 w 2089376"/>
              <a:gd name="connsiteY21" fmla="*/ 3045747 h 3614056"/>
              <a:gd name="connsiteX22" fmla="*/ 1068180 w 2089376"/>
              <a:gd name="connsiteY22" fmla="*/ 3045747 h 3614056"/>
              <a:gd name="connsiteX23" fmla="*/ 1267066 w 2089376"/>
              <a:gd name="connsiteY23" fmla="*/ 3244633 h 3614056"/>
              <a:gd name="connsiteX24" fmla="*/ 1267066 w 2089376"/>
              <a:gd name="connsiteY24" fmla="*/ 3244633 h 3614056"/>
              <a:gd name="connsiteX25" fmla="*/ 1267066 w 2089376"/>
              <a:gd name="connsiteY25" fmla="*/ 3244633 h 3614056"/>
              <a:gd name="connsiteX26" fmla="*/ 1267066 w 2089376"/>
              <a:gd name="connsiteY26" fmla="*/ 3244633 h 3614056"/>
              <a:gd name="connsiteX27" fmla="*/ 1068180 w 2089376"/>
              <a:gd name="connsiteY27" fmla="*/ 3443519 h 3614056"/>
              <a:gd name="connsiteX28" fmla="*/ 1068180 w 2089376"/>
              <a:gd name="connsiteY28" fmla="*/ 3443519 h 3614056"/>
              <a:gd name="connsiteX29" fmla="*/ 1068180 w 2089376"/>
              <a:gd name="connsiteY29" fmla="*/ 3443519 h 3614056"/>
              <a:gd name="connsiteX30" fmla="*/ 1068180 w 2089376"/>
              <a:gd name="connsiteY30" fmla="*/ 3443519 h 3614056"/>
              <a:gd name="connsiteX31" fmla="*/ 869294 w 2089376"/>
              <a:gd name="connsiteY31" fmla="*/ 3244633 h 3614056"/>
              <a:gd name="connsiteX32" fmla="*/ 869294 w 2089376"/>
              <a:gd name="connsiteY32" fmla="*/ 3244633 h 3614056"/>
              <a:gd name="connsiteX33" fmla="*/ 869294 w 2089376"/>
              <a:gd name="connsiteY33" fmla="*/ 3244633 h 3614056"/>
              <a:gd name="connsiteX34" fmla="*/ 869294 w 2089376"/>
              <a:gd name="connsiteY34" fmla="*/ 3244633 h 3614056"/>
              <a:gd name="connsiteX35" fmla="*/ 1068180 w 2089376"/>
              <a:gd name="connsiteY35" fmla="*/ 3045747 h 3614056"/>
              <a:gd name="connsiteX36" fmla="*/ 1068180 w 2089376"/>
              <a:gd name="connsiteY36" fmla="*/ 3045747 h 3614056"/>
              <a:gd name="connsiteX37" fmla="*/ 1068180 w 2089376"/>
              <a:gd name="connsiteY37" fmla="*/ 3045747 h 361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89376" h="3614056">
                <a:moveTo>
                  <a:pt x="321256" y="0"/>
                </a:moveTo>
                <a:cubicBezTo>
                  <a:pt x="144562" y="0"/>
                  <a:pt x="0" y="144562"/>
                  <a:pt x="0" y="321256"/>
                </a:cubicBezTo>
                <a:lnTo>
                  <a:pt x="0" y="3292801"/>
                </a:lnTo>
                <a:cubicBezTo>
                  <a:pt x="0" y="3469495"/>
                  <a:pt x="144562" y="3614057"/>
                  <a:pt x="321256" y="3614057"/>
                </a:cubicBezTo>
                <a:lnTo>
                  <a:pt x="1815047" y="3614057"/>
                </a:lnTo>
                <a:cubicBezTo>
                  <a:pt x="1991741" y="3614057"/>
                  <a:pt x="2136303" y="3469495"/>
                  <a:pt x="2136303" y="3292801"/>
                </a:cubicBezTo>
                <a:lnTo>
                  <a:pt x="2136303" y="321256"/>
                </a:lnTo>
                <a:cubicBezTo>
                  <a:pt x="2136303" y="144562"/>
                  <a:pt x="1991741" y="0"/>
                  <a:pt x="1815047" y="0"/>
                </a:cubicBezTo>
                <a:lnTo>
                  <a:pt x="321256" y="0"/>
                </a:lnTo>
                <a:close/>
                <a:moveTo>
                  <a:pt x="889115" y="309397"/>
                </a:moveTo>
                <a:lnTo>
                  <a:pt x="1247302" y="309397"/>
                </a:lnTo>
                <a:cubicBezTo>
                  <a:pt x="1270849" y="309397"/>
                  <a:pt x="1289936" y="336390"/>
                  <a:pt x="1289936" y="369650"/>
                </a:cubicBezTo>
                <a:cubicBezTo>
                  <a:pt x="1289936" y="402911"/>
                  <a:pt x="1270849" y="429903"/>
                  <a:pt x="1247302" y="429903"/>
                </a:cubicBezTo>
                <a:lnTo>
                  <a:pt x="889115" y="429903"/>
                </a:lnTo>
                <a:cubicBezTo>
                  <a:pt x="865567" y="429903"/>
                  <a:pt x="846480" y="402911"/>
                  <a:pt x="846480" y="369650"/>
                </a:cubicBezTo>
                <a:cubicBezTo>
                  <a:pt x="846480" y="336390"/>
                  <a:pt x="865567" y="309397"/>
                  <a:pt x="889115" y="309397"/>
                </a:cubicBezTo>
                <a:close/>
                <a:moveTo>
                  <a:pt x="176468" y="738905"/>
                </a:moveTo>
                <a:lnTo>
                  <a:pt x="1959892" y="738905"/>
                </a:lnTo>
                <a:lnTo>
                  <a:pt x="1959892" y="2875208"/>
                </a:lnTo>
                <a:lnTo>
                  <a:pt x="176468" y="2875208"/>
                </a:lnTo>
                <a:lnTo>
                  <a:pt x="176468" y="738905"/>
                </a:lnTo>
                <a:close/>
                <a:moveTo>
                  <a:pt x="1068180" y="3045747"/>
                </a:moveTo>
                <a:cubicBezTo>
                  <a:pt x="1068180" y="3045747"/>
                  <a:pt x="1068180" y="3045747"/>
                  <a:pt x="1068180" y="3045747"/>
                </a:cubicBezTo>
                <a:cubicBezTo>
                  <a:pt x="1178013" y="3045747"/>
                  <a:pt x="1267066" y="3134799"/>
                  <a:pt x="1267066" y="3244633"/>
                </a:cubicBezTo>
                <a:cubicBezTo>
                  <a:pt x="1267066" y="3244633"/>
                  <a:pt x="1267066" y="3244633"/>
                  <a:pt x="1267066" y="3244633"/>
                </a:cubicBezTo>
                <a:lnTo>
                  <a:pt x="1267066" y="3244633"/>
                </a:lnTo>
                <a:cubicBezTo>
                  <a:pt x="1267066" y="3244633"/>
                  <a:pt x="1267066" y="3244633"/>
                  <a:pt x="1267066" y="3244633"/>
                </a:cubicBezTo>
                <a:cubicBezTo>
                  <a:pt x="1267066" y="3354466"/>
                  <a:pt x="1178013" y="3443519"/>
                  <a:pt x="1068180" y="3443519"/>
                </a:cubicBezTo>
                <a:cubicBezTo>
                  <a:pt x="1068180" y="3443519"/>
                  <a:pt x="1068180" y="3443519"/>
                  <a:pt x="1068180" y="3443519"/>
                </a:cubicBezTo>
                <a:lnTo>
                  <a:pt x="1068180" y="3443519"/>
                </a:lnTo>
                <a:cubicBezTo>
                  <a:pt x="1068180" y="3443519"/>
                  <a:pt x="1068180" y="3443519"/>
                  <a:pt x="1068180" y="3443519"/>
                </a:cubicBezTo>
                <a:cubicBezTo>
                  <a:pt x="958346" y="3443519"/>
                  <a:pt x="869294" y="3354466"/>
                  <a:pt x="869294" y="3244633"/>
                </a:cubicBezTo>
                <a:cubicBezTo>
                  <a:pt x="869294" y="3244633"/>
                  <a:pt x="869294" y="3244633"/>
                  <a:pt x="869294" y="3244633"/>
                </a:cubicBezTo>
                <a:lnTo>
                  <a:pt x="869294" y="3244633"/>
                </a:lnTo>
                <a:cubicBezTo>
                  <a:pt x="869294" y="3244633"/>
                  <a:pt x="869294" y="3244633"/>
                  <a:pt x="869294" y="3244633"/>
                </a:cubicBezTo>
                <a:cubicBezTo>
                  <a:pt x="869294" y="3134799"/>
                  <a:pt x="958346" y="3045747"/>
                  <a:pt x="1068180" y="3045747"/>
                </a:cubicBezTo>
                <a:cubicBezTo>
                  <a:pt x="1068180" y="3045747"/>
                  <a:pt x="1068180" y="3045747"/>
                  <a:pt x="1068180" y="3045747"/>
                </a:cubicBezTo>
                <a:lnTo>
                  <a:pt x="1068180" y="3045747"/>
                </a:lnTo>
                <a:close/>
              </a:path>
            </a:pathLst>
          </a:custGeom>
          <a:solidFill>
            <a:srgbClr val="F8C93E"/>
          </a:solidFill>
          <a:ln w="5640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5E2A42-CAFF-6273-7924-677C2A74791B}"/>
              </a:ext>
            </a:extLst>
          </p:cNvPr>
          <p:cNvSpPr txBox="1"/>
          <p:nvPr/>
        </p:nvSpPr>
        <p:spPr>
          <a:xfrm>
            <a:off x="20440189" y="28529989"/>
            <a:ext cx="8077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8C9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a picture to </a:t>
            </a:r>
            <a:br>
              <a:rPr lang="en-US" sz="4800" dirty="0">
                <a:solidFill>
                  <a:srgbClr val="F8C93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>
                <a:solidFill>
                  <a:srgbClr val="F8C9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the</a:t>
            </a:r>
            <a:r>
              <a:rPr lang="en-US" sz="4800" b="1" dirty="0">
                <a:solidFill>
                  <a:srgbClr val="F8C9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solidFill>
                  <a:srgbClr val="F8C9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 paper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C68BC6A-64FD-159B-D7A4-314678D4FB65}"/>
              </a:ext>
            </a:extLst>
          </p:cNvPr>
          <p:cNvCxnSpPr>
            <a:cxnSpLocks/>
          </p:cNvCxnSpPr>
          <p:nvPr/>
        </p:nvCxnSpPr>
        <p:spPr>
          <a:xfrm flipH="1">
            <a:off x="17366050" y="29437352"/>
            <a:ext cx="1297464" cy="0"/>
          </a:xfrm>
          <a:prstGeom prst="straightConnector1">
            <a:avLst/>
          </a:prstGeom>
          <a:ln w="66675">
            <a:solidFill>
              <a:srgbClr val="F8C93E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F1E4832E-D716-5C8C-5D32-BECA590FA532}"/>
              </a:ext>
            </a:extLst>
          </p:cNvPr>
          <p:cNvSpPr/>
          <p:nvPr/>
        </p:nvSpPr>
        <p:spPr>
          <a:xfrm>
            <a:off x="11368644" y="26676145"/>
            <a:ext cx="5875486" cy="5875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8453C84-2EB6-51EC-A9E3-704250AC91E2}"/>
              </a:ext>
            </a:extLst>
          </p:cNvPr>
          <p:cNvGrpSpPr/>
          <p:nvPr/>
        </p:nvGrpSpPr>
        <p:grpSpPr>
          <a:xfrm>
            <a:off x="11685170" y="27041905"/>
            <a:ext cx="5399170" cy="5307544"/>
            <a:chOff x="12646783" y="25701374"/>
            <a:chExt cx="5399170" cy="5307544"/>
          </a:xfrm>
        </p:grpSpPr>
        <p:pic>
          <p:nvPicPr>
            <p:cNvPr id="21" name="Graphic 20">
              <a:extLst>
                <a:ext uri="{FF2B5EF4-FFF2-40B4-BE49-F238E27FC236}">
                  <a16:creationId xmlns:a16="http://schemas.microsoft.com/office/drawing/2014/main" id="{0BCB0253-08F5-24E6-85D4-9526926886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81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742493" y="25701374"/>
              <a:ext cx="5149036" cy="5149036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DFBBADA-75DE-BFBC-A243-5AA2F52F88B0}"/>
                </a:ext>
              </a:extLst>
            </p:cNvPr>
            <p:cNvSpPr txBox="1"/>
            <p:nvPr/>
          </p:nvSpPr>
          <p:spPr>
            <a:xfrm>
              <a:off x="12646783" y="25872141"/>
              <a:ext cx="5399170" cy="5136777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66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DELETE &amp; REPLACE WITH YOUR OWN QR CODE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899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9C01E7E-C872-4360-93F6-6FDB5B8AB523}"/>
              </a:ext>
            </a:extLst>
          </p:cNvPr>
          <p:cNvSpPr/>
          <p:nvPr/>
        </p:nvSpPr>
        <p:spPr>
          <a:xfrm>
            <a:off x="40224340" y="0"/>
            <a:ext cx="9153260" cy="32918400"/>
          </a:xfrm>
          <a:prstGeom prst="rect">
            <a:avLst/>
          </a:prstGeom>
          <a:solidFill>
            <a:srgbClr val="081E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274320" rtlCol="0" anchor="t"/>
          <a:lstStyle/>
          <a:p>
            <a:pPr marL="0" marR="0" lvl="0" indent="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Delete this and replace it with your…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Extra Graphs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Extra Correlation tables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Extra Figures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Extra nuance that you’re worried about leaving out.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Keep it messy! This section is just for you.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author1, author2, author3, author4, author5, author6, author7, author42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FD6D73-BF2C-6706-1341-5BA3F09B92A8}"/>
              </a:ext>
            </a:extLst>
          </p:cNvPr>
          <p:cNvSpPr/>
          <p:nvPr/>
        </p:nvSpPr>
        <p:spPr>
          <a:xfrm>
            <a:off x="-5069" y="0"/>
            <a:ext cx="10739698" cy="32918400"/>
          </a:xfrm>
          <a:prstGeom prst="rect">
            <a:avLst/>
          </a:prstGeom>
          <a:solidFill>
            <a:srgbClr val="081E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8640" tIns="457200" rIns="365760" bIns="274320" rtlCol="0" anchor="t"/>
          <a:lstStyle/>
          <a:p>
            <a:r>
              <a:rPr lang="en-US" sz="60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Poster</a:t>
            </a:r>
            <a:br>
              <a:rPr lang="en-US" sz="6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</a:p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PRESENTER: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endParaRPr 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INTRO</a:t>
            </a:r>
          </a:p>
          <a:p>
            <a:pPr marL="571500" marR="0" lvl="0" indent="-57150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Explain why your study matters in the fastest, most brutal way possible (feel free to add graphics!).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METHODS</a:t>
            </a:r>
          </a:p>
          <a:p>
            <a:pPr marL="742950" marR="0" lvl="0" indent="-74295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did you find this?</a:t>
            </a:r>
          </a:p>
          <a:p>
            <a:pPr marL="742950" marR="0" lvl="0" indent="-74295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Collected [what] from [population]</a:t>
            </a:r>
          </a:p>
          <a:p>
            <a:pPr marL="742950" marR="0" lvl="0" indent="-74295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you tested it.</a:t>
            </a:r>
          </a:p>
          <a:p>
            <a:pPr marL="742950" marR="0" lvl="0" indent="-74295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Illustrate your methods if you can!</a:t>
            </a: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RESULTS</a:t>
            </a:r>
          </a:p>
          <a:p>
            <a:pPr marL="571500" marR="0" lvl="0" indent="-57150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Graph/table with essential results only.</a:t>
            </a:r>
          </a:p>
          <a:p>
            <a:pPr marL="571500" marR="0" lvl="0" indent="-57150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the other correlations go into the far right column.</a:t>
            </a:r>
          </a:p>
          <a:p>
            <a:endParaRPr 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B5644D28-E496-634B-97A8-0B373413BE16}"/>
              </a:ext>
            </a:extLst>
          </p:cNvPr>
          <p:cNvSpPr txBox="1">
            <a:spLocks/>
          </p:cNvSpPr>
          <p:nvPr/>
        </p:nvSpPr>
        <p:spPr>
          <a:xfrm>
            <a:off x="12452177" y="5191886"/>
            <a:ext cx="25976634" cy="12484959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13900" b="1" dirty="0">
                <a:solidFill>
                  <a:srgbClr val="081E3F"/>
                </a:solidFill>
                <a:ea typeface="Roboto" panose="02000000000000000000" pitchFamily="2" charset="0"/>
              </a:rPr>
              <a:t>State your main finding here in plain English as a single sentence.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A2351F-48DF-7F40-92A8-9A3480AE36F5}"/>
              </a:ext>
            </a:extLst>
          </p:cNvPr>
          <p:cNvSpPr txBox="1"/>
          <p:nvPr/>
        </p:nvSpPr>
        <p:spPr>
          <a:xfrm>
            <a:off x="22779899" y="568951"/>
            <a:ext cx="5399170" cy="391333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5400" b="1" dirty="0">
                <a:solidFill>
                  <a:srgbClr val="081E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</a:t>
            </a:r>
          </a:p>
          <a:p>
            <a:pPr algn="ctr"/>
            <a:r>
              <a:rPr lang="en-US" sz="5400" b="1" dirty="0">
                <a:solidFill>
                  <a:srgbClr val="081E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ICON;</a:t>
            </a:r>
          </a:p>
          <a:p>
            <a:pPr algn="ctr"/>
            <a:r>
              <a:rPr lang="en-US" sz="5400" b="1" dirty="0">
                <a:solidFill>
                  <a:srgbClr val="081E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 PAGE 5</a:t>
            </a:r>
          </a:p>
          <a:p>
            <a:pPr algn="ctr"/>
            <a:r>
              <a:rPr lang="en-US" sz="5400" b="1" dirty="0">
                <a:solidFill>
                  <a:srgbClr val="081E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 IF UNUSED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EE5A8C2-3202-85AD-B868-EEF44688AC5B}"/>
              </a:ext>
            </a:extLst>
          </p:cNvPr>
          <p:cNvSpPr txBox="1"/>
          <p:nvPr/>
        </p:nvSpPr>
        <p:spPr>
          <a:xfrm>
            <a:off x="40520824" y="30466146"/>
            <a:ext cx="8399575" cy="219746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Delete and replace with your own department or college label</a:t>
            </a:r>
          </a:p>
          <a:p>
            <a:pPr algn="ctr"/>
            <a:r>
              <a:rPr lang="en-US" sz="1800" b="1" u="sng" dirty="0">
                <a:hlinkClick r:id="rId2"/>
              </a:rPr>
              <a:t>https://brand.fiu.edu/downloads/</a:t>
            </a:r>
            <a:endParaRPr lang="en-US" sz="18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A575F1-D3B3-545F-60D7-22B90FAA4A24}"/>
              </a:ext>
            </a:extLst>
          </p:cNvPr>
          <p:cNvSpPr/>
          <p:nvPr/>
        </p:nvSpPr>
        <p:spPr>
          <a:xfrm>
            <a:off x="18535728" y="22292412"/>
            <a:ext cx="125954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  <a:latin typeface="Georgia"/>
                <a:ea typeface="Verdana"/>
                <a:cs typeface="Arial"/>
              </a:rPr>
              <a:t>Delete this and add an image, graphic, or a key figure.</a:t>
            </a:r>
          </a:p>
          <a:p>
            <a:endParaRPr lang="en-US" sz="3600" dirty="0">
              <a:solidFill>
                <a:schemeClr val="bg1">
                  <a:lumMod val="50000"/>
                </a:schemeClr>
              </a:solidFill>
              <a:latin typeface="Georgia"/>
              <a:ea typeface="Verdana"/>
              <a:cs typeface="Arial"/>
            </a:endParaRPr>
          </a:p>
        </p:txBody>
      </p:sp>
      <p:sp>
        <p:nvSpPr>
          <p:cNvPr id="8" name="Graphic 7">
            <a:extLst>
              <a:ext uri="{FF2B5EF4-FFF2-40B4-BE49-F238E27FC236}">
                <a16:creationId xmlns:a16="http://schemas.microsoft.com/office/drawing/2014/main" id="{0F7FDC6F-CC5D-49A5-74EB-7695B6F7956C}"/>
              </a:ext>
            </a:extLst>
          </p:cNvPr>
          <p:cNvSpPr/>
          <p:nvPr/>
        </p:nvSpPr>
        <p:spPr>
          <a:xfrm>
            <a:off x="18759224" y="28431055"/>
            <a:ext cx="1256803" cy="2173929"/>
          </a:xfrm>
          <a:custGeom>
            <a:avLst/>
            <a:gdLst>
              <a:gd name="connsiteX0" fmla="*/ 321256 w 2089376"/>
              <a:gd name="connsiteY0" fmla="*/ 0 h 3614056"/>
              <a:gd name="connsiteX1" fmla="*/ 0 w 2089376"/>
              <a:gd name="connsiteY1" fmla="*/ 321256 h 3614056"/>
              <a:gd name="connsiteX2" fmla="*/ 0 w 2089376"/>
              <a:gd name="connsiteY2" fmla="*/ 3292801 h 3614056"/>
              <a:gd name="connsiteX3" fmla="*/ 321256 w 2089376"/>
              <a:gd name="connsiteY3" fmla="*/ 3614057 h 3614056"/>
              <a:gd name="connsiteX4" fmla="*/ 1815047 w 2089376"/>
              <a:gd name="connsiteY4" fmla="*/ 3614057 h 3614056"/>
              <a:gd name="connsiteX5" fmla="*/ 2136303 w 2089376"/>
              <a:gd name="connsiteY5" fmla="*/ 3292801 h 3614056"/>
              <a:gd name="connsiteX6" fmla="*/ 2136303 w 2089376"/>
              <a:gd name="connsiteY6" fmla="*/ 321256 h 3614056"/>
              <a:gd name="connsiteX7" fmla="*/ 1815047 w 2089376"/>
              <a:gd name="connsiteY7" fmla="*/ 0 h 3614056"/>
              <a:gd name="connsiteX8" fmla="*/ 321256 w 2089376"/>
              <a:gd name="connsiteY8" fmla="*/ 0 h 3614056"/>
              <a:gd name="connsiteX9" fmla="*/ 889115 w 2089376"/>
              <a:gd name="connsiteY9" fmla="*/ 309397 h 3614056"/>
              <a:gd name="connsiteX10" fmla="*/ 1247302 w 2089376"/>
              <a:gd name="connsiteY10" fmla="*/ 309397 h 3614056"/>
              <a:gd name="connsiteX11" fmla="*/ 1289936 w 2089376"/>
              <a:gd name="connsiteY11" fmla="*/ 369650 h 3614056"/>
              <a:gd name="connsiteX12" fmla="*/ 1247302 w 2089376"/>
              <a:gd name="connsiteY12" fmla="*/ 429903 h 3614056"/>
              <a:gd name="connsiteX13" fmla="*/ 889115 w 2089376"/>
              <a:gd name="connsiteY13" fmla="*/ 429903 h 3614056"/>
              <a:gd name="connsiteX14" fmla="*/ 846480 w 2089376"/>
              <a:gd name="connsiteY14" fmla="*/ 369650 h 3614056"/>
              <a:gd name="connsiteX15" fmla="*/ 889115 w 2089376"/>
              <a:gd name="connsiteY15" fmla="*/ 309397 h 3614056"/>
              <a:gd name="connsiteX16" fmla="*/ 176468 w 2089376"/>
              <a:gd name="connsiteY16" fmla="*/ 738905 h 3614056"/>
              <a:gd name="connsiteX17" fmla="*/ 1959892 w 2089376"/>
              <a:gd name="connsiteY17" fmla="*/ 738905 h 3614056"/>
              <a:gd name="connsiteX18" fmla="*/ 1959892 w 2089376"/>
              <a:gd name="connsiteY18" fmla="*/ 2875208 h 3614056"/>
              <a:gd name="connsiteX19" fmla="*/ 176468 w 2089376"/>
              <a:gd name="connsiteY19" fmla="*/ 2875208 h 3614056"/>
              <a:gd name="connsiteX20" fmla="*/ 176468 w 2089376"/>
              <a:gd name="connsiteY20" fmla="*/ 738905 h 3614056"/>
              <a:gd name="connsiteX21" fmla="*/ 1068180 w 2089376"/>
              <a:gd name="connsiteY21" fmla="*/ 3045747 h 3614056"/>
              <a:gd name="connsiteX22" fmla="*/ 1068180 w 2089376"/>
              <a:gd name="connsiteY22" fmla="*/ 3045747 h 3614056"/>
              <a:gd name="connsiteX23" fmla="*/ 1267066 w 2089376"/>
              <a:gd name="connsiteY23" fmla="*/ 3244633 h 3614056"/>
              <a:gd name="connsiteX24" fmla="*/ 1267066 w 2089376"/>
              <a:gd name="connsiteY24" fmla="*/ 3244633 h 3614056"/>
              <a:gd name="connsiteX25" fmla="*/ 1267066 w 2089376"/>
              <a:gd name="connsiteY25" fmla="*/ 3244633 h 3614056"/>
              <a:gd name="connsiteX26" fmla="*/ 1267066 w 2089376"/>
              <a:gd name="connsiteY26" fmla="*/ 3244633 h 3614056"/>
              <a:gd name="connsiteX27" fmla="*/ 1068180 w 2089376"/>
              <a:gd name="connsiteY27" fmla="*/ 3443519 h 3614056"/>
              <a:gd name="connsiteX28" fmla="*/ 1068180 w 2089376"/>
              <a:gd name="connsiteY28" fmla="*/ 3443519 h 3614056"/>
              <a:gd name="connsiteX29" fmla="*/ 1068180 w 2089376"/>
              <a:gd name="connsiteY29" fmla="*/ 3443519 h 3614056"/>
              <a:gd name="connsiteX30" fmla="*/ 1068180 w 2089376"/>
              <a:gd name="connsiteY30" fmla="*/ 3443519 h 3614056"/>
              <a:gd name="connsiteX31" fmla="*/ 869294 w 2089376"/>
              <a:gd name="connsiteY31" fmla="*/ 3244633 h 3614056"/>
              <a:gd name="connsiteX32" fmla="*/ 869294 w 2089376"/>
              <a:gd name="connsiteY32" fmla="*/ 3244633 h 3614056"/>
              <a:gd name="connsiteX33" fmla="*/ 869294 w 2089376"/>
              <a:gd name="connsiteY33" fmla="*/ 3244633 h 3614056"/>
              <a:gd name="connsiteX34" fmla="*/ 869294 w 2089376"/>
              <a:gd name="connsiteY34" fmla="*/ 3244633 h 3614056"/>
              <a:gd name="connsiteX35" fmla="*/ 1068180 w 2089376"/>
              <a:gd name="connsiteY35" fmla="*/ 3045747 h 3614056"/>
              <a:gd name="connsiteX36" fmla="*/ 1068180 w 2089376"/>
              <a:gd name="connsiteY36" fmla="*/ 3045747 h 3614056"/>
              <a:gd name="connsiteX37" fmla="*/ 1068180 w 2089376"/>
              <a:gd name="connsiteY37" fmla="*/ 3045747 h 361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89376" h="3614056">
                <a:moveTo>
                  <a:pt x="321256" y="0"/>
                </a:moveTo>
                <a:cubicBezTo>
                  <a:pt x="144562" y="0"/>
                  <a:pt x="0" y="144562"/>
                  <a:pt x="0" y="321256"/>
                </a:cubicBezTo>
                <a:lnTo>
                  <a:pt x="0" y="3292801"/>
                </a:lnTo>
                <a:cubicBezTo>
                  <a:pt x="0" y="3469495"/>
                  <a:pt x="144562" y="3614057"/>
                  <a:pt x="321256" y="3614057"/>
                </a:cubicBezTo>
                <a:lnTo>
                  <a:pt x="1815047" y="3614057"/>
                </a:lnTo>
                <a:cubicBezTo>
                  <a:pt x="1991741" y="3614057"/>
                  <a:pt x="2136303" y="3469495"/>
                  <a:pt x="2136303" y="3292801"/>
                </a:cubicBezTo>
                <a:lnTo>
                  <a:pt x="2136303" y="321256"/>
                </a:lnTo>
                <a:cubicBezTo>
                  <a:pt x="2136303" y="144562"/>
                  <a:pt x="1991741" y="0"/>
                  <a:pt x="1815047" y="0"/>
                </a:cubicBezTo>
                <a:lnTo>
                  <a:pt x="321256" y="0"/>
                </a:lnTo>
                <a:close/>
                <a:moveTo>
                  <a:pt x="889115" y="309397"/>
                </a:moveTo>
                <a:lnTo>
                  <a:pt x="1247302" y="309397"/>
                </a:lnTo>
                <a:cubicBezTo>
                  <a:pt x="1270849" y="309397"/>
                  <a:pt x="1289936" y="336390"/>
                  <a:pt x="1289936" y="369650"/>
                </a:cubicBezTo>
                <a:cubicBezTo>
                  <a:pt x="1289936" y="402911"/>
                  <a:pt x="1270849" y="429903"/>
                  <a:pt x="1247302" y="429903"/>
                </a:cubicBezTo>
                <a:lnTo>
                  <a:pt x="889115" y="429903"/>
                </a:lnTo>
                <a:cubicBezTo>
                  <a:pt x="865567" y="429903"/>
                  <a:pt x="846480" y="402911"/>
                  <a:pt x="846480" y="369650"/>
                </a:cubicBezTo>
                <a:cubicBezTo>
                  <a:pt x="846480" y="336390"/>
                  <a:pt x="865567" y="309397"/>
                  <a:pt x="889115" y="309397"/>
                </a:cubicBezTo>
                <a:close/>
                <a:moveTo>
                  <a:pt x="176468" y="738905"/>
                </a:moveTo>
                <a:lnTo>
                  <a:pt x="1959892" y="738905"/>
                </a:lnTo>
                <a:lnTo>
                  <a:pt x="1959892" y="2875208"/>
                </a:lnTo>
                <a:lnTo>
                  <a:pt x="176468" y="2875208"/>
                </a:lnTo>
                <a:lnTo>
                  <a:pt x="176468" y="738905"/>
                </a:lnTo>
                <a:close/>
                <a:moveTo>
                  <a:pt x="1068180" y="3045747"/>
                </a:moveTo>
                <a:cubicBezTo>
                  <a:pt x="1068180" y="3045747"/>
                  <a:pt x="1068180" y="3045747"/>
                  <a:pt x="1068180" y="3045747"/>
                </a:cubicBezTo>
                <a:cubicBezTo>
                  <a:pt x="1178013" y="3045747"/>
                  <a:pt x="1267066" y="3134799"/>
                  <a:pt x="1267066" y="3244633"/>
                </a:cubicBezTo>
                <a:cubicBezTo>
                  <a:pt x="1267066" y="3244633"/>
                  <a:pt x="1267066" y="3244633"/>
                  <a:pt x="1267066" y="3244633"/>
                </a:cubicBezTo>
                <a:lnTo>
                  <a:pt x="1267066" y="3244633"/>
                </a:lnTo>
                <a:cubicBezTo>
                  <a:pt x="1267066" y="3244633"/>
                  <a:pt x="1267066" y="3244633"/>
                  <a:pt x="1267066" y="3244633"/>
                </a:cubicBezTo>
                <a:cubicBezTo>
                  <a:pt x="1267066" y="3354466"/>
                  <a:pt x="1178013" y="3443519"/>
                  <a:pt x="1068180" y="3443519"/>
                </a:cubicBezTo>
                <a:cubicBezTo>
                  <a:pt x="1068180" y="3443519"/>
                  <a:pt x="1068180" y="3443519"/>
                  <a:pt x="1068180" y="3443519"/>
                </a:cubicBezTo>
                <a:lnTo>
                  <a:pt x="1068180" y="3443519"/>
                </a:lnTo>
                <a:cubicBezTo>
                  <a:pt x="1068180" y="3443519"/>
                  <a:pt x="1068180" y="3443519"/>
                  <a:pt x="1068180" y="3443519"/>
                </a:cubicBezTo>
                <a:cubicBezTo>
                  <a:pt x="958346" y="3443519"/>
                  <a:pt x="869294" y="3354466"/>
                  <a:pt x="869294" y="3244633"/>
                </a:cubicBezTo>
                <a:cubicBezTo>
                  <a:pt x="869294" y="3244633"/>
                  <a:pt x="869294" y="3244633"/>
                  <a:pt x="869294" y="3244633"/>
                </a:cubicBezTo>
                <a:lnTo>
                  <a:pt x="869294" y="3244633"/>
                </a:lnTo>
                <a:cubicBezTo>
                  <a:pt x="869294" y="3244633"/>
                  <a:pt x="869294" y="3244633"/>
                  <a:pt x="869294" y="3244633"/>
                </a:cubicBezTo>
                <a:cubicBezTo>
                  <a:pt x="869294" y="3134799"/>
                  <a:pt x="958346" y="3045747"/>
                  <a:pt x="1068180" y="3045747"/>
                </a:cubicBezTo>
                <a:cubicBezTo>
                  <a:pt x="1068180" y="3045747"/>
                  <a:pt x="1068180" y="3045747"/>
                  <a:pt x="1068180" y="3045747"/>
                </a:cubicBezTo>
                <a:lnTo>
                  <a:pt x="1068180" y="3045747"/>
                </a:lnTo>
                <a:close/>
              </a:path>
            </a:pathLst>
          </a:custGeom>
          <a:solidFill>
            <a:srgbClr val="D92D8A"/>
          </a:solidFill>
          <a:ln w="5640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5E2A42-CAFF-6273-7924-677C2A74791B}"/>
              </a:ext>
            </a:extLst>
          </p:cNvPr>
          <p:cNvSpPr txBox="1"/>
          <p:nvPr/>
        </p:nvSpPr>
        <p:spPr>
          <a:xfrm>
            <a:off x="20440189" y="28529989"/>
            <a:ext cx="8077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D92D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a picture to </a:t>
            </a:r>
            <a:br>
              <a:rPr lang="en-US" sz="4800" dirty="0">
                <a:solidFill>
                  <a:srgbClr val="D92D8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>
                <a:solidFill>
                  <a:srgbClr val="D92D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the</a:t>
            </a:r>
            <a:r>
              <a:rPr lang="en-US" sz="4800" b="1" dirty="0">
                <a:solidFill>
                  <a:srgbClr val="D92D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solidFill>
                  <a:srgbClr val="D92D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 paper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C68BC6A-64FD-159B-D7A4-314678D4FB65}"/>
              </a:ext>
            </a:extLst>
          </p:cNvPr>
          <p:cNvCxnSpPr>
            <a:cxnSpLocks/>
          </p:cNvCxnSpPr>
          <p:nvPr/>
        </p:nvCxnSpPr>
        <p:spPr>
          <a:xfrm flipH="1">
            <a:off x="17366050" y="29437352"/>
            <a:ext cx="1297464" cy="0"/>
          </a:xfrm>
          <a:prstGeom prst="straightConnector1">
            <a:avLst/>
          </a:prstGeom>
          <a:ln w="66675">
            <a:solidFill>
              <a:srgbClr val="D92D8A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F1E4832E-D716-5C8C-5D32-BECA590FA532}"/>
              </a:ext>
            </a:extLst>
          </p:cNvPr>
          <p:cNvSpPr/>
          <p:nvPr/>
        </p:nvSpPr>
        <p:spPr>
          <a:xfrm>
            <a:off x="11368644" y="26676145"/>
            <a:ext cx="5875486" cy="5875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8453C84-2EB6-51EC-A9E3-704250AC91E2}"/>
              </a:ext>
            </a:extLst>
          </p:cNvPr>
          <p:cNvGrpSpPr/>
          <p:nvPr/>
        </p:nvGrpSpPr>
        <p:grpSpPr>
          <a:xfrm>
            <a:off x="11685170" y="27041905"/>
            <a:ext cx="5399170" cy="5307544"/>
            <a:chOff x="12646783" y="25701374"/>
            <a:chExt cx="5399170" cy="5307544"/>
          </a:xfrm>
        </p:grpSpPr>
        <p:pic>
          <p:nvPicPr>
            <p:cNvPr id="21" name="Graphic 20">
              <a:extLst>
                <a:ext uri="{FF2B5EF4-FFF2-40B4-BE49-F238E27FC236}">
                  <a16:creationId xmlns:a16="http://schemas.microsoft.com/office/drawing/2014/main" id="{0BCB0253-08F5-24E6-85D4-9526926886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81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742493" y="25701374"/>
              <a:ext cx="5149036" cy="5149036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DFBBADA-75DE-BFBC-A243-5AA2F52F88B0}"/>
                </a:ext>
              </a:extLst>
            </p:cNvPr>
            <p:cNvSpPr txBox="1"/>
            <p:nvPr/>
          </p:nvSpPr>
          <p:spPr>
            <a:xfrm>
              <a:off x="12646783" y="25872141"/>
              <a:ext cx="5399170" cy="5136777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66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DELETE &amp; REPLACE WITH YOUR OWN QR CODE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47100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2C3B77-55F2-B7DF-AEAB-F94DFCF6BE7D}"/>
              </a:ext>
            </a:extLst>
          </p:cNvPr>
          <p:cNvSpPr/>
          <p:nvPr/>
        </p:nvSpPr>
        <p:spPr>
          <a:xfrm>
            <a:off x="40224340" y="0"/>
            <a:ext cx="9153260" cy="3291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274320" rtlCol="0" anchor="t"/>
          <a:lstStyle/>
          <a:p>
            <a:pPr marL="0" marR="0" lvl="0" indent="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Delete this and replace it with your…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Extra Graphs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Extra Correlation tables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Extra Figures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Extra nuance that you’re worried about leaving out.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Keep it messy! This section is just for you.</a:t>
            </a: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143000" marR="0" lvl="0" indent="-114300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dirty="0">
              <a:solidFill>
                <a:srgbClr val="1717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author1, author2, author3, author4, author5, author6, author7, author42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CE6C221-830B-BF42-4861-52784FB76A47}"/>
              </a:ext>
            </a:extLst>
          </p:cNvPr>
          <p:cNvSpPr/>
          <p:nvPr/>
        </p:nvSpPr>
        <p:spPr>
          <a:xfrm>
            <a:off x="-5069" y="0"/>
            <a:ext cx="10739698" cy="3291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8640" tIns="457200" rIns="365760" bIns="274320" rtlCol="0" anchor="t"/>
          <a:lstStyle/>
          <a:p>
            <a:r>
              <a:rPr lang="en-US" sz="6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Poster</a:t>
            </a:r>
            <a:br>
              <a:rPr lang="en-US" sz="60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</a:p>
          <a:p>
            <a:r>
              <a:rPr lang="en-US" sz="3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PRESENTER:</a:t>
            </a:r>
            <a:r>
              <a:rPr lang="en-US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endParaRPr lang="en-US" sz="5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INTRO</a:t>
            </a:r>
          </a:p>
          <a:p>
            <a:pPr marL="571500" marR="0" lvl="0" indent="-57150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Explain why your study matters in the fastest, most brutal way possible (feel free to add graphics!).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METHODS</a:t>
            </a:r>
          </a:p>
          <a:p>
            <a:pPr marL="742950" marR="0" lvl="0" indent="-74295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did you find this?</a:t>
            </a:r>
          </a:p>
          <a:p>
            <a:pPr marL="742950" marR="0" lvl="0" indent="-74295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Collected [what] from [population]</a:t>
            </a:r>
          </a:p>
          <a:p>
            <a:pPr marL="742950" marR="0" lvl="0" indent="-74295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you tested it.</a:t>
            </a:r>
          </a:p>
          <a:p>
            <a:pPr marL="742950" marR="0" lvl="0" indent="-74295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Illustrate your methods if you can!</a:t>
            </a: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11E4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RESULTS</a:t>
            </a:r>
          </a:p>
          <a:p>
            <a:pPr marL="571500" marR="0" lvl="0" indent="-57150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Graph/table with essential results only.</a:t>
            </a:r>
          </a:p>
          <a:p>
            <a:pPr marL="571500" marR="0" lvl="0" indent="-571500" algn="l" defTabSz="3950208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the other correlations go into the far right column.</a:t>
            </a:r>
          </a:p>
          <a:p>
            <a:endParaRPr lang="en-US" sz="5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85D469-A0EF-A042-35C8-1269AB871842}"/>
              </a:ext>
            </a:extLst>
          </p:cNvPr>
          <p:cNvSpPr txBox="1"/>
          <p:nvPr/>
        </p:nvSpPr>
        <p:spPr>
          <a:xfrm>
            <a:off x="40520824" y="30466146"/>
            <a:ext cx="8399575" cy="219746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Delete and replace with your own department or college label</a:t>
            </a:r>
          </a:p>
          <a:p>
            <a:pPr algn="ctr"/>
            <a:r>
              <a:rPr lang="en-US" sz="1800" b="1" u="sng" dirty="0">
                <a:hlinkClick r:id="rId2"/>
              </a:rPr>
              <a:t>https://brand.fiu.edu/downloads/</a:t>
            </a:r>
            <a:endParaRPr lang="en-US" sz="1800" b="1" dirty="0"/>
          </a:p>
        </p:txBody>
      </p:sp>
      <p:sp>
        <p:nvSpPr>
          <p:cNvPr id="6" name="Graphic 7">
            <a:extLst>
              <a:ext uri="{FF2B5EF4-FFF2-40B4-BE49-F238E27FC236}">
                <a16:creationId xmlns:a16="http://schemas.microsoft.com/office/drawing/2014/main" id="{D3FE3B48-0E22-2FE2-F1D2-F128102BB405}"/>
              </a:ext>
            </a:extLst>
          </p:cNvPr>
          <p:cNvSpPr/>
          <p:nvPr/>
        </p:nvSpPr>
        <p:spPr>
          <a:xfrm>
            <a:off x="18759224" y="28431055"/>
            <a:ext cx="1256803" cy="2173929"/>
          </a:xfrm>
          <a:custGeom>
            <a:avLst/>
            <a:gdLst>
              <a:gd name="connsiteX0" fmla="*/ 321256 w 2089376"/>
              <a:gd name="connsiteY0" fmla="*/ 0 h 3614056"/>
              <a:gd name="connsiteX1" fmla="*/ 0 w 2089376"/>
              <a:gd name="connsiteY1" fmla="*/ 321256 h 3614056"/>
              <a:gd name="connsiteX2" fmla="*/ 0 w 2089376"/>
              <a:gd name="connsiteY2" fmla="*/ 3292801 h 3614056"/>
              <a:gd name="connsiteX3" fmla="*/ 321256 w 2089376"/>
              <a:gd name="connsiteY3" fmla="*/ 3614057 h 3614056"/>
              <a:gd name="connsiteX4" fmla="*/ 1815047 w 2089376"/>
              <a:gd name="connsiteY4" fmla="*/ 3614057 h 3614056"/>
              <a:gd name="connsiteX5" fmla="*/ 2136303 w 2089376"/>
              <a:gd name="connsiteY5" fmla="*/ 3292801 h 3614056"/>
              <a:gd name="connsiteX6" fmla="*/ 2136303 w 2089376"/>
              <a:gd name="connsiteY6" fmla="*/ 321256 h 3614056"/>
              <a:gd name="connsiteX7" fmla="*/ 1815047 w 2089376"/>
              <a:gd name="connsiteY7" fmla="*/ 0 h 3614056"/>
              <a:gd name="connsiteX8" fmla="*/ 321256 w 2089376"/>
              <a:gd name="connsiteY8" fmla="*/ 0 h 3614056"/>
              <a:gd name="connsiteX9" fmla="*/ 889115 w 2089376"/>
              <a:gd name="connsiteY9" fmla="*/ 309397 h 3614056"/>
              <a:gd name="connsiteX10" fmla="*/ 1247302 w 2089376"/>
              <a:gd name="connsiteY10" fmla="*/ 309397 h 3614056"/>
              <a:gd name="connsiteX11" fmla="*/ 1289936 w 2089376"/>
              <a:gd name="connsiteY11" fmla="*/ 369650 h 3614056"/>
              <a:gd name="connsiteX12" fmla="*/ 1247302 w 2089376"/>
              <a:gd name="connsiteY12" fmla="*/ 429903 h 3614056"/>
              <a:gd name="connsiteX13" fmla="*/ 889115 w 2089376"/>
              <a:gd name="connsiteY13" fmla="*/ 429903 h 3614056"/>
              <a:gd name="connsiteX14" fmla="*/ 846480 w 2089376"/>
              <a:gd name="connsiteY14" fmla="*/ 369650 h 3614056"/>
              <a:gd name="connsiteX15" fmla="*/ 889115 w 2089376"/>
              <a:gd name="connsiteY15" fmla="*/ 309397 h 3614056"/>
              <a:gd name="connsiteX16" fmla="*/ 176468 w 2089376"/>
              <a:gd name="connsiteY16" fmla="*/ 738905 h 3614056"/>
              <a:gd name="connsiteX17" fmla="*/ 1959892 w 2089376"/>
              <a:gd name="connsiteY17" fmla="*/ 738905 h 3614056"/>
              <a:gd name="connsiteX18" fmla="*/ 1959892 w 2089376"/>
              <a:gd name="connsiteY18" fmla="*/ 2875208 h 3614056"/>
              <a:gd name="connsiteX19" fmla="*/ 176468 w 2089376"/>
              <a:gd name="connsiteY19" fmla="*/ 2875208 h 3614056"/>
              <a:gd name="connsiteX20" fmla="*/ 176468 w 2089376"/>
              <a:gd name="connsiteY20" fmla="*/ 738905 h 3614056"/>
              <a:gd name="connsiteX21" fmla="*/ 1068180 w 2089376"/>
              <a:gd name="connsiteY21" fmla="*/ 3045747 h 3614056"/>
              <a:gd name="connsiteX22" fmla="*/ 1068180 w 2089376"/>
              <a:gd name="connsiteY22" fmla="*/ 3045747 h 3614056"/>
              <a:gd name="connsiteX23" fmla="*/ 1267066 w 2089376"/>
              <a:gd name="connsiteY23" fmla="*/ 3244633 h 3614056"/>
              <a:gd name="connsiteX24" fmla="*/ 1267066 w 2089376"/>
              <a:gd name="connsiteY24" fmla="*/ 3244633 h 3614056"/>
              <a:gd name="connsiteX25" fmla="*/ 1267066 w 2089376"/>
              <a:gd name="connsiteY25" fmla="*/ 3244633 h 3614056"/>
              <a:gd name="connsiteX26" fmla="*/ 1267066 w 2089376"/>
              <a:gd name="connsiteY26" fmla="*/ 3244633 h 3614056"/>
              <a:gd name="connsiteX27" fmla="*/ 1068180 w 2089376"/>
              <a:gd name="connsiteY27" fmla="*/ 3443519 h 3614056"/>
              <a:gd name="connsiteX28" fmla="*/ 1068180 w 2089376"/>
              <a:gd name="connsiteY28" fmla="*/ 3443519 h 3614056"/>
              <a:gd name="connsiteX29" fmla="*/ 1068180 w 2089376"/>
              <a:gd name="connsiteY29" fmla="*/ 3443519 h 3614056"/>
              <a:gd name="connsiteX30" fmla="*/ 1068180 w 2089376"/>
              <a:gd name="connsiteY30" fmla="*/ 3443519 h 3614056"/>
              <a:gd name="connsiteX31" fmla="*/ 869294 w 2089376"/>
              <a:gd name="connsiteY31" fmla="*/ 3244633 h 3614056"/>
              <a:gd name="connsiteX32" fmla="*/ 869294 w 2089376"/>
              <a:gd name="connsiteY32" fmla="*/ 3244633 h 3614056"/>
              <a:gd name="connsiteX33" fmla="*/ 869294 w 2089376"/>
              <a:gd name="connsiteY33" fmla="*/ 3244633 h 3614056"/>
              <a:gd name="connsiteX34" fmla="*/ 869294 w 2089376"/>
              <a:gd name="connsiteY34" fmla="*/ 3244633 h 3614056"/>
              <a:gd name="connsiteX35" fmla="*/ 1068180 w 2089376"/>
              <a:gd name="connsiteY35" fmla="*/ 3045747 h 3614056"/>
              <a:gd name="connsiteX36" fmla="*/ 1068180 w 2089376"/>
              <a:gd name="connsiteY36" fmla="*/ 3045747 h 3614056"/>
              <a:gd name="connsiteX37" fmla="*/ 1068180 w 2089376"/>
              <a:gd name="connsiteY37" fmla="*/ 3045747 h 361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89376" h="3614056">
                <a:moveTo>
                  <a:pt x="321256" y="0"/>
                </a:moveTo>
                <a:cubicBezTo>
                  <a:pt x="144562" y="0"/>
                  <a:pt x="0" y="144562"/>
                  <a:pt x="0" y="321256"/>
                </a:cubicBezTo>
                <a:lnTo>
                  <a:pt x="0" y="3292801"/>
                </a:lnTo>
                <a:cubicBezTo>
                  <a:pt x="0" y="3469495"/>
                  <a:pt x="144562" y="3614057"/>
                  <a:pt x="321256" y="3614057"/>
                </a:cubicBezTo>
                <a:lnTo>
                  <a:pt x="1815047" y="3614057"/>
                </a:lnTo>
                <a:cubicBezTo>
                  <a:pt x="1991741" y="3614057"/>
                  <a:pt x="2136303" y="3469495"/>
                  <a:pt x="2136303" y="3292801"/>
                </a:cubicBezTo>
                <a:lnTo>
                  <a:pt x="2136303" y="321256"/>
                </a:lnTo>
                <a:cubicBezTo>
                  <a:pt x="2136303" y="144562"/>
                  <a:pt x="1991741" y="0"/>
                  <a:pt x="1815047" y="0"/>
                </a:cubicBezTo>
                <a:lnTo>
                  <a:pt x="321256" y="0"/>
                </a:lnTo>
                <a:close/>
                <a:moveTo>
                  <a:pt x="889115" y="309397"/>
                </a:moveTo>
                <a:lnTo>
                  <a:pt x="1247302" y="309397"/>
                </a:lnTo>
                <a:cubicBezTo>
                  <a:pt x="1270849" y="309397"/>
                  <a:pt x="1289936" y="336390"/>
                  <a:pt x="1289936" y="369650"/>
                </a:cubicBezTo>
                <a:cubicBezTo>
                  <a:pt x="1289936" y="402911"/>
                  <a:pt x="1270849" y="429903"/>
                  <a:pt x="1247302" y="429903"/>
                </a:cubicBezTo>
                <a:lnTo>
                  <a:pt x="889115" y="429903"/>
                </a:lnTo>
                <a:cubicBezTo>
                  <a:pt x="865567" y="429903"/>
                  <a:pt x="846480" y="402911"/>
                  <a:pt x="846480" y="369650"/>
                </a:cubicBezTo>
                <a:cubicBezTo>
                  <a:pt x="846480" y="336390"/>
                  <a:pt x="865567" y="309397"/>
                  <a:pt x="889115" y="309397"/>
                </a:cubicBezTo>
                <a:close/>
                <a:moveTo>
                  <a:pt x="176468" y="738905"/>
                </a:moveTo>
                <a:lnTo>
                  <a:pt x="1959892" y="738905"/>
                </a:lnTo>
                <a:lnTo>
                  <a:pt x="1959892" y="2875208"/>
                </a:lnTo>
                <a:lnTo>
                  <a:pt x="176468" y="2875208"/>
                </a:lnTo>
                <a:lnTo>
                  <a:pt x="176468" y="738905"/>
                </a:lnTo>
                <a:close/>
                <a:moveTo>
                  <a:pt x="1068180" y="3045747"/>
                </a:moveTo>
                <a:cubicBezTo>
                  <a:pt x="1068180" y="3045747"/>
                  <a:pt x="1068180" y="3045747"/>
                  <a:pt x="1068180" y="3045747"/>
                </a:cubicBezTo>
                <a:cubicBezTo>
                  <a:pt x="1178013" y="3045747"/>
                  <a:pt x="1267066" y="3134799"/>
                  <a:pt x="1267066" y="3244633"/>
                </a:cubicBezTo>
                <a:cubicBezTo>
                  <a:pt x="1267066" y="3244633"/>
                  <a:pt x="1267066" y="3244633"/>
                  <a:pt x="1267066" y="3244633"/>
                </a:cubicBezTo>
                <a:lnTo>
                  <a:pt x="1267066" y="3244633"/>
                </a:lnTo>
                <a:cubicBezTo>
                  <a:pt x="1267066" y="3244633"/>
                  <a:pt x="1267066" y="3244633"/>
                  <a:pt x="1267066" y="3244633"/>
                </a:cubicBezTo>
                <a:cubicBezTo>
                  <a:pt x="1267066" y="3354466"/>
                  <a:pt x="1178013" y="3443519"/>
                  <a:pt x="1068180" y="3443519"/>
                </a:cubicBezTo>
                <a:cubicBezTo>
                  <a:pt x="1068180" y="3443519"/>
                  <a:pt x="1068180" y="3443519"/>
                  <a:pt x="1068180" y="3443519"/>
                </a:cubicBezTo>
                <a:lnTo>
                  <a:pt x="1068180" y="3443519"/>
                </a:lnTo>
                <a:cubicBezTo>
                  <a:pt x="1068180" y="3443519"/>
                  <a:pt x="1068180" y="3443519"/>
                  <a:pt x="1068180" y="3443519"/>
                </a:cubicBezTo>
                <a:cubicBezTo>
                  <a:pt x="958346" y="3443519"/>
                  <a:pt x="869294" y="3354466"/>
                  <a:pt x="869294" y="3244633"/>
                </a:cubicBezTo>
                <a:cubicBezTo>
                  <a:pt x="869294" y="3244633"/>
                  <a:pt x="869294" y="3244633"/>
                  <a:pt x="869294" y="3244633"/>
                </a:cubicBezTo>
                <a:lnTo>
                  <a:pt x="869294" y="3244633"/>
                </a:lnTo>
                <a:cubicBezTo>
                  <a:pt x="869294" y="3244633"/>
                  <a:pt x="869294" y="3244633"/>
                  <a:pt x="869294" y="3244633"/>
                </a:cubicBezTo>
                <a:cubicBezTo>
                  <a:pt x="869294" y="3134799"/>
                  <a:pt x="958346" y="3045747"/>
                  <a:pt x="1068180" y="3045747"/>
                </a:cubicBezTo>
                <a:cubicBezTo>
                  <a:pt x="1068180" y="3045747"/>
                  <a:pt x="1068180" y="3045747"/>
                  <a:pt x="1068180" y="3045747"/>
                </a:cubicBezTo>
                <a:lnTo>
                  <a:pt x="1068180" y="3045747"/>
                </a:lnTo>
                <a:close/>
              </a:path>
            </a:pathLst>
          </a:custGeom>
          <a:solidFill>
            <a:schemeClr val="tx2"/>
          </a:solidFill>
          <a:ln w="5640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4A117D-24D2-BAAD-E5FB-CCE4B13F0306}"/>
              </a:ext>
            </a:extLst>
          </p:cNvPr>
          <p:cNvSpPr txBox="1"/>
          <p:nvPr/>
        </p:nvSpPr>
        <p:spPr>
          <a:xfrm>
            <a:off x="20440189" y="28529989"/>
            <a:ext cx="8077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a picture to </a:t>
            </a:r>
            <a:br>
              <a:rPr lang="en-US" sz="4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the</a:t>
            </a: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 paper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26ECEED-9238-A609-BE07-1CD1DFD575A2}"/>
              </a:ext>
            </a:extLst>
          </p:cNvPr>
          <p:cNvCxnSpPr>
            <a:cxnSpLocks/>
          </p:cNvCxnSpPr>
          <p:nvPr/>
        </p:nvCxnSpPr>
        <p:spPr>
          <a:xfrm flipH="1">
            <a:off x="17366050" y="29437352"/>
            <a:ext cx="1297464" cy="0"/>
          </a:xfrm>
          <a:prstGeom prst="straightConnector1">
            <a:avLst/>
          </a:prstGeom>
          <a:ln w="66675">
            <a:solidFill>
              <a:schemeClr val="tx2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F9321E3D-8401-5355-68AB-F5DA14CF075B}"/>
              </a:ext>
            </a:extLst>
          </p:cNvPr>
          <p:cNvSpPr/>
          <p:nvPr/>
        </p:nvSpPr>
        <p:spPr>
          <a:xfrm>
            <a:off x="10728668" y="0"/>
            <a:ext cx="371429" cy="329184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DDF4C1-BD95-B54A-8015-C67E7E06E954}"/>
              </a:ext>
            </a:extLst>
          </p:cNvPr>
          <p:cNvSpPr/>
          <p:nvPr/>
        </p:nvSpPr>
        <p:spPr>
          <a:xfrm>
            <a:off x="39910126" y="0"/>
            <a:ext cx="371429" cy="329184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B28D95-53A1-CD9A-F53A-5C9E71D4023D}"/>
              </a:ext>
            </a:extLst>
          </p:cNvPr>
          <p:cNvSpPr/>
          <p:nvPr/>
        </p:nvSpPr>
        <p:spPr>
          <a:xfrm>
            <a:off x="11368644" y="26676145"/>
            <a:ext cx="5875486" cy="5875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2BCBC82-E983-267D-D349-47F3C3A341D5}"/>
              </a:ext>
            </a:extLst>
          </p:cNvPr>
          <p:cNvGrpSpPr/>
          <p:nvPr/>
        </p:nvGrpSpPr>
        <p:grpSpPr>
          <a:xfrm>
            <a:off x="11685170" y="27041905"/>
            <a:ext cx="5399170" cy="5307544"/>
            <a:chOff x="12646783" y="25701374"/>
            <a:chExt cx="5399170" cy="5307544"/>
          </a:xfrm>
        </p:grpSpPr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606AD868-3E03-DF47-12AF-70FA77B56F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81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742493" y="25701374"/>
              <a:ext cx="5149036" cy="5149036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A7B54F9-C855-EA35-73CE-6B8DBDB0BF09}"/>
                </a:ext>
              </a:extLst>
            </p:cNvPr>
            <p:cNvSpPr txBox="1"/>
            <p:nvPr/>
          </p:nvSpPr>
          <p:spPr>
            <a:xfrm>
              <a:off x="12646783" y="25872141"/>
              <a:ext cx="5399170" cy="5136777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66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DELETE &amp; REPLACE WITH YOUR OWN QR CODE</a:t>
              </a:r>
            </a:p>
          </p:txBody>
        </p:sp>
      </p:grpSp>
      <p:sp>
        <p:nvSpPr>
          <p:cNvPr id="16" name="Title 4">
            <a:extLst>
              <a:ext uri="{FF2B5EF4-FFF2-40B4-BE49-F238E27FC236}">
                <a16:creationId xmlns:a16="http://schemas.microsoft.com/office/drawing/2014/main" id="{2176D4FE-E809-95CC-3337-84399541A728}"/>
              </a:ext>
            </a:extLst>
          </p:cNvPr>
          <p:cNvSpPr txBox="1">
            <a:spLocks/>
          </p:cNvSpPr>
          <p:nvPr/>
        </p:nvSpPr>
        <p:spPr>
          <a:xfrm>
            <a:off x="12452177" y="5191886"/>
            <a:ext cx="25976634" cy="12484959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13900" b="1" dirty="0">
                <a:solidFill>
                  <a:srgbClr val="081E3F"/>
                </a:solidFill>
                <a:ea typeface="Roboto" panose="02000000000000000000" pitchFamily="2" charset="0"/>
              </a:rPr>
              <a:t>State your main finding here in plain English as a single sentence.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3CAF515-4056-3B03-B5C9-1696A007430F}"/>
              </a:ext>
            </a:extLst>
          </p:cNvPr>
          <p:cNvSpPr txBox="1"/>
          <p:nvPr/>
        </p:nvSpPr>
        <p:spPr>
          <a:xfrm>
            <a:off x="22779899" y="568951"/>
            <a:ext cx="5399170" cy="391333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5400" b="1" dirty="0">
                <a:solidFill>
                  <a:srgbClr val="081E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</a:t>
            </a:r>
          </a:p>
          <a:p>
            <a:pPr algn="ctr"/>
            <a:r>
              <a:rPr lang="en-US" sz="5400" b="1" dirty="0">
                <a:solidFill>
                  <a:srgbClr val="081E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ICON;</a:t>
            </a:r>
          </a:p>
          <a:p>
            <a:pPr algn="ctr"/>
            <a:r>
              <a:rPr lang="en-US" sz="5400" b="1" dirty="0">
                <a:solidFill>
                  <a:srgbClr val="081E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 PAGE 5</a:t>
            </a:r>
          </a:p>
          <a:p>
            <a:pPr algn="ctr"/>
            <a:r>
              <a:rPr lang="en-US" sz="5400" b="1" dirty="0">
                <a:solidFill>
                  <a:srgbClr val="081E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 IF UNUSED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E1B6258-EC91-10FE-974B-FE8312AC7A02}"/>
              </a:ext>
            </a:extLst>
          </p:cNvPr>
          <p:cNvSpPr/>
          <p:nvPr/>
        </p:nvSpPr>
        <p:spPr>
          <a:xfrm>
            <a:off x="18535728" y="22292412"/>
            <a:ext cx="125954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Georgia"/>
                <a:ea typeface="Verdana"/>
                <a:cs typeface="Arial"/>
              </a:rPr>
              <a:t>Delete this and add an image, graphic, or a key figure.</a:t>
            </a:r>
          </a:p>
          <a:p>
            <a:endParaRPr lang="en-US" sz="3600" dirty="0">
              <a:latin typeface="Georgia"/>
              <a:ea typeface="Verdan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6328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BD7E766F-E01C-C94F-9BD0-78A80BD5D531}"/>
              </a:ext>
            </a:extLst>
          </p:cNvPr>
          <p:cNvSpPr/>
          <p:nvPr/>
        </p:nvSpPr>
        <p:spPr>
          <a:xfrm>
            <a:off x="10591800" y="23068083"/>
            <a:ext cx="4686300" cy="4686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530D529-D8F8-6C46-944C-21D0A6DB2FA5}"/>
              </a:ext>
            </a:extLst>
          </p:cNvPr>
          <p:cNvSpPr txBox="1">
            <a:spLocks/>
          </p:cNvSpPr>
          <p:nvPr/>
        </p:nvSpPr>
        <p:spPr>
          <a:xfrm>
            <a:off x="3394710" y="2082797"/>
            <a:ext cx="42588180" cy="636270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1100" b="1" dirty="0">
                <a:solidFill>
                  <a:srgbClr val="B68400"/>
                </a:solidFill>
                <a:latin typeface="Arial" panose="020B0604020202020204" pitchFamily="34" charset="0"/>
                <a:ea typeface="Lato Black" panose="020F0502020204030203" pitchFamily="34" charset="0"/>
                <a:cs typeface="Arial" panose="020B0604020202020204" pitchFamily="34" charset="0"/>
              </a:rPr>
              <a:t>How to QR Code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A6A8580-9DC2-544F-8F0E-90F38CEB52BB}"/>
              </a:ext>
            </a:extLst>
          </p:cNvPr>
          <p:cNvSpPr txBox="1">
            <a:spLocks/>
          </p:cNvSpPr>
          <p:nvPr/>
        </p:nvSpPr>
        <p:spPr>
          <a:xfrm>
            <a:off x="17508855" y="8648699"/>
            <a:ext cx="21543645" cy="20838695"/>
          </a:xfrm>
          <a:prstGeom prst="rect">
            <a:avLst/>
          </a:prstGeom>
        </p:spPr>
        <p:txBody>
          <a:bodyPr>
            <a:normAutofit/>
          </a:bodyPr>
          <a:lstStyle>
            <a:lvl1pPr marL="1097280" indent="-109728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Char char="•"/>
              <a:defRPr sz="13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918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11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09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552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How do I create a QR code?</a:t>
            </a:r>
          </a:p>
          <a:p>
            <a:pPr>
              <a:lnSpc>
                <a:spcPct val="110000"/>
              </a:lnSpc>
            </a:pPr>
            <a:r>
              <a:rPr lang="en-US" sz="6600" dirty="0">
                <a:solidFill>
                  <a:srgbClr val="3A8DDD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https://www.qrcode-monkey.com/</a:t>
            </a:r>
            <a:r>
              <a:rPr lang="en-US" sz="6600" dirty="0">
                <a:solidFill>
                  <a:srgbClr val="3A8DD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free, URLs don’t </a:t>
            </a:r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expire, and you can add cool features like images.</a:t>
            </a:r>
            <a:b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66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How do I scan a QR code?</a:t>
            </a:r>
          </a:p>
          <a:p>
            <a:pPr>
              <a:lnSpc>
                <a:spcPct val="110000"/>
              </a:lnSpc>
            </a:pPr>
            <a:r>
              <a:rPr lang="en-US" sz="66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Just pull out your phone and take a picture! All modern iPhones and most Android phones have built-in QR detection in their cameras. Some Android phones may need an app.</a:t>
            </a:r>
            <a:br>
              <a:rPr lang="en-US" sz="66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</a:br>
            <a:endParaRPr lang="en-US" sz="6600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How can I link the QR to my paper </a:t>
            </a:r>
            <a:r>
              <a:rPr lang="en-US" sz="6600" b="1" i="1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a copy of my poster </a:t>
            </a:r>
            <a:r>
              <a:rPr lang="en-US" sz="6600" b="1" i="1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my contact details.</a:t>
            </a:r>
          </a:p>
          <a:p>
            <a:pPr>
              <a:lnSpc>
                <a:spcPct val="110000"/>
              </a:lnSpc>
            </a:pPr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Try creating a multi-page link for free via </a:t>
            </a:r>
            <a:r>
              <a:rPr lang="en-US" sz="6600" dirty="0">
                <a:solidFill>
                  <a:srgbClr val="3A8DDD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https://linktr.ee/</a:t>
            </a:r>
            <a:r>
              <a:rPr lang="en-US" sz="6600" dirty="0">
                <a:solidFill>
                  <a:srgbClr val="3A8DD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99ACA7C1-EA7A-404D-A469-F95F312022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91800" y="8648700"/>
            <a:ext cx="4686300" cy="4686300"/>
          </a:xfrm>
          <a:prstGeom prst="rect">
            <a:avLst/>
          </a:prstGeom>
        </p:spPr>
      </p:pic>
      <p:pic>
        <p:nvPicPr>
          <p:cNvPr id="6" name="Picture 5">
            <a:hlinkClick r:id="rId6"/>
            <a:extLst>
              <a:ext uri="{FF2B5EF4-FFF2-40B4-BE49-F238E27FC236}">
                <a16:creationId xmlns:a16="http://schemas.microsoft.com/office/drawing/2014/main" id="{B9E6FA25-FB13-5C4B-8A22-791583056FD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91800" y="15468600"/>
            <a:ext cx="4686300" cy="4495800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EA25663-014C-C849-A46E-D56BDFDD518C}"/>
              </a:ext>
            </a:extLst>
          </p:cNvPr>
          <p:cNvSpPr txBox="1"/>
          <p:nvPr/>
        </p:nvSpPr>
        <p:spPr>
          <a:xfrm>
            <a:off x="3130062" y="15161955"/>
            <a:ext cx="59377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Ctrl-click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thumbnail to watch a video on scanning #betterposter QR codes.</a:t>
            </a:r>
          </a:p>
        </p:txBody>
      </p:sp>
      <p:sp>
        <p:nvSpPr>
          <p:cNvPr id="8" name="Freeform: Shape 22">
            <a:extLst>
              <a:ext uri="{FF2B5EF4-FFF2-40B4-BE49-F238E27FC236}">
                <a16:creationId xmlns:a16="http://schemas.microsoft.com/office/drawing/2014/main" id="{E13DE091-8098-5146-9F50-1848C0516387}"/>
              </a:ext>
            </a:extLst>
          </p:cNvPr>
          <p:cNvSpPr/>
          <p:nvPr/>
        </p:nvSpPr>
        <p:spPr>
          <a:xfrm>
            <a:off x="6608367" y="17277347"/>
            <a:ext cx="3466075" cy="2069432"/>
          </a:xfrm>
          <a:custGeom>
            <a:avLst/>
            <a:gdLst>
              <a:gd name="connsiteX0" fmla="*/ 980 w 1589149"/>
              <a:gd name="connsiteY0" fmla="*/ 0 h 2069432"/>
              <a:gd name="connsiteX1" fmla="*/ 257654 w 1589149"/>
              <a:gd name="connsiteY1" fmla="*/ 1780674 h 2069432"/>
              <a:gd name="connsiteX2" fmla="*/ 1589149 w 1589149"/>
              <a:gd name="connsiteY2" fmla="*/ 2069432 h 206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9149" h="2069432">
                <a:moveTo>
                  <a:pt x="980" y="0"/>
                </a:moveTo>
                <a:cubicBezTo>
                  <a:pt x="-3031" y="717884"/>
                  <a:pt x="-7041" y="1435769"/>
                  <a:pt x="257654" y="1780674"/>
                </a:cubicBezTo>
                <a:cubicBezTo>
                  <a:pt x="522349" y="2125579"/>
                  <a:pt x="1131949" y="2007937"/>
                  <a:pt x="1589149" y="2069432"/>
                </a:cubicBezTo>
              </a:path>
            </a:pathLst>
          </a:custGeom>
          <a:noFill/>
          <a:ln w="76200">
            <a:solidFill>
              <a:schemeClr val="bg1"/>
            </a:solidFill>
            <a:prstDash val="sysDot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7BFC9C-3B86-DE48-B37D-E5CBD82908E6}"/>
              </a:ext>
            </a:extLst>
          </p:cNvPr>
          <p:cNvSpPr txBox="1"/>
          <p:nvPr/>
        </p:nvSpPr>
        <p:spPr>
          <a:xfrm>
            <a:off x="10457447" y="20191092"/>
            <a:ext cx="53721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Donated by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@kristinrojasmd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https://twitter.com/kristinrojasmd/status/1124418213050298368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Related image">
            <a:hlinkClick r:id="rId2"/>
            <a:extLst>
              <a:ext uri="{FF2B5EF4-FFF2-40B4-BE49-F238E27FC236}">
                <a16:creationId xmlns:a16="http://schemas.microsoft.com/office/drawing/2014/main" id="{7EF62294-167E-E64F-A3F3-2C75E444A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9804" y="24580162"/>
            <a:ext cx="4319954" cy="1240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9428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516F42C5-80BC-5E43-BA9D-D679DE3976A3}"/>
              </a:ext>
            </a:extLst>
          </p:cNvPr>
          <p:cNvSpPr txBox="1">
            <a:spLocks/>
          </p:cNvSpPr>
          <p:nvPr/>
        </p:nvSpPr>
        <p:spPr>
          <a:xfrm>
            <a:off x="3394710" y="1686300"/>
            <a:ext cx="42588180" cy="636270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1100" b="1" dirty="0">
                <a:solidFill>
                  <a:srgbClr val="B68400"/>
                </a:solidFill>
                <a:latin typeface="Arial" panose="020B0604020202020204" pitchFamily="34" charset="0"/>
                <a:ea typeface="Lato Black" panose="020F0502020204030203" pitchFamily="34" charset="0"/>
                <a:cs typeface="Arial" panose="020B0604020202020204" pitchFamily="34" charset="0"/>
              </a:rPr>
              <a:t>Layout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441EEB9-3DA6-AB49-A0CF-2C1BBA3C58A8}"/>
              </a:ext>
            </a:extLst>
          </p:cNvPr>
          <p:cNvSpPr txBox="1">
            <a:spLocks/>
          </p:cNvSpPr>
          <p:nvPr/>
        </p:nvSpPr>
        <p:spPr>
          <a:xfrm>
            <a:off x="9610432" y="5740400"/>
            <a:ext cx="30156736" cy="254508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1097280" indent="-109728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Char char="•"/>
              <a:defRPr sz="13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918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11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09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552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8000" b="1" dirty="0">
                <a:latin typeface="Arial" panose="020B0604020202020204" pitchFamily="34" charset="0"/>
                <a:ea typeface="Lato Black" panose="020F0502020204030203" pitchFamily="34" charset="0"/>
                <a:cs typeface="Arial" panose="020B0604020202020204" pitchFamily="34" charset="0"/>
              </a:rPr>
              <a:t>Objective: </a:t>
            </a:r>
            <a:r>
              <a:rPr lang="en-US" sz="8000" dirty="0">
                <a:latin typeface="Arial" panose="020B0604020202020204" pitchFamily="34" charset="0"/>
                <a:ea typeface="Lato Black" panose="020F0502020204030203" pitchFamily="34" charset="0"/>
                <a:cs typeface="Arial" panose="020B0604020202020204" pitchFamily="34" charset="0"/>
              </a:rPr>
              <a:t>Capture people’s interest </a:t>
            </a:r>
            <a:r>
              <a:rPr lang="en-US" sz="8000" i="1" dirty="0">
                <a:latin typeface="Arial" panose="020B0604020202020204" pitchFamily="34" charset="0"/>
                <a:ea typeface="Lato Black" panose="020F0502020204030203" pitchFamily="34" charset="0"/>
                <a:cs typeface="Arial" panose="020B0604020202020204" pitchFamily="34" charset="0"/>
              </a:rPr>
              <a:t>quickly</a:t>
            </a:r>
            <a:r>
              <a:rPr lang="en-US" sz="8000" dirty="0">
                <a:latin typeface="Arial" panose="020B0604020202020204" pitchFamily="34" charset="0"/>
                <a:ea typeface="Lato Black" panose="020F0502020204030203" pitchFamily="34" charset="0"/>
                <a:cs typeface="Arial" panose="020B0604020202020204" pitchFamily="34" charset="0"/>
              </a:rPr>
              <a:t> at a poster session. 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endParaRPr lang="en-US" sz="8000" dirty="0">
              <a:latin typeface="Arial" panose="020B0604020202020204" pitchFamily="34" charset="0"/>
              <a:ea typeface="Lato Black" panose="020F0502020204030203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8000" dirty="0">
                <a:latin typeface="Arial" panose="020B0604020202020204" pitchFamily="34" charset="0"/>
                <a:ea typeface="Lato Black" panose="020F0502020204030203" pitchFamily="34" charset="0"/>
                <a:cs typeface="Arial" panose="020B0604020202020204" pitchFamily="34" charset="0"/>
              </a:rPr>
              <a:t>What if my intro/methods/results doesn’t fit in the far left column?</a:t>
            </a:r>
          </a:p>
          <a:p>
            <a:pPr>
              <a:lnSpc>
                <a:spcPct val="110000"/>
              </a:lnSpc>
            </a:pP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If you’re trying to put so much into that space that it doesn’t fit, viewers won’t have time to read it anyway. First try moving stuff to the right column. </a:t>
            </a:r>
            <a:b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Next, cut cut cut.</a:t>
            </a:r>
          </a:p>
          <a:p>
            <a:pPr>
              <a:lnSpc>
                <a:spcPct val="110000"/>
              </a:lnSpc>
            </a:pP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Instead of trying to fill space, you’re trying to conserve space.</a:t>
            </a:r>
            <a:b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What if I have a really important graph or picture?</a:t>
            </a:r>
          </a:p>
          <a:p>
            <a:pPr>
              <a:lnSpc>
                <a:spcPct val="110000"/>
              </a:lnSpc>
            </a:pP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Move the QR Code to the left column, then put your graph/image in the middle.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endParaRPr lang="en-US" sz="8000" dirty="0">
              <a:latin typeface="Arial" panose="020B0604020202020204" pitchFamily="34" charset="0"/>
              <a:ea typeface="Lato Thin" panose="020F0502020204030203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9600" dirty="0">
                <a:latin typeface="Arial" panose="020B0604020202020204" pitchFamily="34" charset="0"/>
                <a:ea typeface="Lato Thin" panose="020F0502020204030203" pitchFamily="34" charset="0"/>
                <a:cs typeface="Arial" panose="020B0604020202020204" pitchFamily="34" charset="0"/>
              </a:rPr>
              <a:t>When it looks too simple to represent the amount of time you put into it, you’re done.</a:t>
            </a:r>
            <a:endParaRPr lang="en-US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670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C6A38A1-3E9D-C54E-8997-5F41DC160AAB}"/>
              </a:ext>
            </a:extLst>
          </p:cNvPr>
          <p:cNvSpPr txBox="1">
            <a:spLocks/>
          </p:cNvSpPr>
          <p:nvPr/>
        </p:nvSpPr>
        <p:spPr>
          <a:xfrm>
            <a:off x="6284214" y="1336796"/>
            <a:ext cx="42588180" cy="6362702"/>
          </a:xfrm>
          <a:prstGeom prst="rect">
            <a:avLst/>
          </a:prstGeom>
        </p:spPr>
        <p:txBody>
          <a:bodyPr>
            <a:no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17600" b="1" dirty="0">
                <a:solidFill>
                  <a:srgbClr val="B68400"/>
                </a:solidFill>
                <a:latin typeface="Arial" panose="020B0604020202020204" pitchFamily="34" charset="0"/>
                <a:ea typeface="Lato Black" panose="020F0502020204030203" pitchFamily="34" charset="0"/>
                <a:cs typeface="Arial" panose="020B0604020202020204" pitchFamily="34" charset="0"/>
              </a:rPr>
              <a:t>What research influenced this idea?</a:t>
            </a:r>
            <a:endParaRPr lang="en-US" sz="17600" dirty="0">
              <a:latin typeface="Arial" panose="020B0604020202020204" pitchFamily="34" charset="0"/>
              <a:ea typeface="Lato Thin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71F149-9C88-F240-8578-701FBE3FBC57}"/>
              </a:ext>
            </a:extLst>
          </p:cNvPr>
          <p:cNvSpPr txBox="1"/>
          <p:nvPr/>
        </p:nvSpPr>
        <p:spPr>
          <a:xfrm>
            <a:off x="6284214" y="9546336"/>
            <a:ext cx="33503616" cy="1486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1. Need To Know &gt; Nice To Know</a:t>
            </a:r>
          </a:p>
          <a:p>
            <a:r>
              <a:rPr lang="en-US" sz="8000" dirty="0">
                <a:solidFill>
                  <a:srgbClr val="3A8DDD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https://www.nngroup.com/articles/inverted-pyramid</a:t>
            </a:r>
            <a:endParaRPr lang="en-US" sz="8000" dirty="0">
              <a:solidFill>
                <a:srgbClr val="3A8DD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2. Plain language is interpreted faster</a:t>
            </a:r>
          </a:p>
          <a:p>
            <a:r>
              <a:rPr lang="en-US" sz="8000" dirty="0">
                <a:solidFill>
                  <a:srgbClr val="3A8DDD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https://www.nngroup.com/videos/plain-language-for-experts/</a:t>
            </a:r>
            <a:endParaRPr lang="en-US" sz="8000" dirty="0">
              <a:solidFill>
                <a:srgbClr val="3A8DD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0" dirty="0">
                <a:solidFill>
                  <a:srgbClr val="3A8DDD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https://www.nngroup.com/articles/plain-language-experts/</a:t>
            </a:r>
            <a:endParaRPr lang="en-US" sz="8000" dirty="0">
              <a:solidFill>
                <a:srgbClr val="3A8DD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3. Interaction cost</a:t>
            </a:r>
          </a:p>
          <a:p>
            <a:r>
              <a:rPr lang="en-US" sz="8000" dirty="0">
                <a:solidFill>
                  <a:srgbClr val="3A8DDD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https://www.nngroup.com/articles/interaction-cost-definition/  </a:t>
            </a:r>
            <a:endParaRPr lang="en-US" sz="8000" dirty="0">
              <a:solidFill>
                <a:srgbClr val="3A8DD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4. The notion of “cognitive load” in UX design</a:t>
            </a:r>
          </a:p>
          <a:p>
            <a:r>
              <a:rPr lang="en-US" sz="8000" dirty="0">
                <a:solidFill>
                  <a:srgbClr val="3A8DDD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https://www.nngroup.com/articles/minimize-cognitive-load/</a:t>
            </a:r>
            <a:endParaRPr lang="en-US" sz="8000" dirty="0">
              <a:solidFill>
                <a:srgbClr val="3A8DD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275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FRI">
      <a:dk1>
        <a:srgbClr val="171717"/>
      </a:dk1>
      <a:lt1>
        <a:srgbClr val="FFFFFF"/>
      </a:lt1>
      <a:dk2>
        <a:srgbClr val="011E41"/>
      </a:dk2>
      <a:lt2>
        <a:srgbClr val="E7E7E7"/>
      </a:lt2>
      <a:accent1>
        <a:srgbClr val="205E9E"/>
      </a:accent1>
      <a:accent2>
        <a:srgbClr val="F8C93E"/>
      </a:accent2>
      <a:accent3>
        <a:srgbClr val="00A651"/>
      </a:accent3>
      <a:accent4>
        <a:srgbClr val="D2232A"/>
      </a:accent4>
      <a:accent5>
        <a:srgbClr val="1E737D"/>
      </a:accent5>
      <a:accent6>
        <a:srgbClr val="E0DF00"/>
      </a:accent6>
      <a:hlink>
        <a:srgbClr val="3A8DDD"/>
      </a:hlink>
      <a:folHlink>
        <a:srgbClr val="69788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1370</Words>
  <Application>Microsoft Office PowerPoint</Application>
  <PresentationFormat>Custom</PresentationFormat>
  <Paragraphs>353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Becky Carter</cp:lastModifiedBy>
  <cp:revision>17</cp:revision>
  <dcterms:created xsi:type="dcterms:W3CDTF">2019-07-29T13:40:25Z</dcterms:created>
  <dcterms:modified xsi:type="dcterms:W3CDTF">2023-02-20T14:26:50Z</dcterms:modified>
</cp:coreProperties>
</file>