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64" r:id="rId3"/>
    <p:sldId id="266" r:id="rId4"/>
    <p:sldId id="269" r:id="rId5"/>
    <p:sldId id="265" r:id="rId6"/>
    <p:sldId id="267" r:id="rId7"/>
    <p:sldId id="268" r:id="rId8"/>
    <p:sldId id="260" r:id="rId9"/>
    <p:sldId id="257" r:id="rId10"/>
    <p:sldId id="261" r:id="rId11"/>
  </p:sldIdLst>
  <p:sldSz cx="49377600" cy="32918400"/>
  <p:notesSz cx="6858000" cy="9144000"/>
  <p:defaultTextStyle>
    <a:defPPr>
      <a:defRPr lang="en-US"/>
    </a:defPPr>
    <a:lvl1pPr marL="0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1pPr>
    <a:lvl2pPr marL="1975104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2pPr>
    <a:lvl3pPr marL="3950208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3pPr>
    <a:lvl4pPr marL="5925312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4pPr>
    <a:lvl5pPr marL="7900416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5pPr>
    <a:lvl6pPr marL="9875520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6pPr>
    <a:lvl7pPr marL="11850624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7pPr>
    <a:lvl8pPr marL="13825728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8pPr>
    <a:lvl9pPr marL="15800832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5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8400"/>
    <a:srgbClr val="000000"/>
    <a:srgbClr val="081E3F"/>
    <a:srgbClr val="00FFFF"/>
    <a:srgbClr val="F8C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A6DC38-A5DF-ABE9-81ED-EF0DCBCD6968}" v="13" dt="2023-01-18T19:25:05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74"/>
  </p:normalViewPr>
  <p:slideViewPr>
    <p:cSldViewPr snapToGrid="0" snapToObjects="1" showGuides="1">
      <p:cViewPr varScale="1">
        <p:scale>
          <a:sx n="23" d="100"/>
          <a:sy n="23" d="100"/>
        </p:scale>
        <p:origin x="1152" y="126"/>
      </p:cViewPr>
      <p:guideLst>
        <p:guide orient="horz" pos="10368"/>
        <p:guide pos="155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hernicoff" userId="S::mchernic@fiu.edu::6c776722-8e9c-4ea0-b602-9d6b96344bbb" providerId="AD" clId="Web-{7AA6DC38-A5DF-ABE9-81ED-EF0DCBCD6968}"/>
    <pc:docChg chg="modSld">
      <pc:chgData name="Michelle Chernicoff" userId="S::mchernic@fiu.edu::6c776722-8e9c-4ea0-b602-9d6b96344bbb" providerId="AD" clId="Web-{7AA6DC38-A5DF-ABE9-81ED-EF0DCBCD6968}" dt="2023-01-18T19:25:05.659" v="11" actId="1076"/>
      <pc:docMkLst>
        <pc:docMk/>
      </pc:docMkLst>
      <pc:sldChg chg="addSp modSp">
        <pc:chgData name="Michelle Chernicoff" userId="S::mchernic@fiu.edu::6c776722-8e9c-4ea0-b602-9d6b96344bbb" providerId="AD" clId="Web-{7AA6DC38-A5DF-ABE9-81ED-EF0DCBCD6968}" dt="2023-01-18T19:25:05.659" v="11" actId="1076"/>
        <pc:sldMkLst>
          <pc:docMk/>
          <pc:sldMk cId="2539882670" sldId="256"/>
        </pc:sldMkLst>
        <pc:spChg chg="add mod">
          <ac:chgData name="Michelle Chernicoff" userId="S::mchernic@fiu.edu::6c776722-8e9c-4ea0-b602-9d6b96344bbb" providerId="AD" clId="Web-{7AA6DC38-A5DF-ABE9-81ED-EF0DCBCD6968}" dt="2023-01-18T19:24:41.126" v="3"/>
          <ac:spMkLst>
            <pc:docMk/>
            <pc:sldMk cId="2539882670" sldId="256"/>
            <ac:spMk id="3" creationId="{DD7C2FF2-B8DA-C9D6-1B2A-E6BCF950C04B}"/>
          </ac:spMkLst>
        </pc:spChg>
        <pc:picChg chg="add mod">
          <ac:chgData name="Michelle Chernicoff" userId="S::mchernic@fiu.edu::6c776722-8e9c-4ea0-b602-9d6b96344bbb" providerId="AD" clId="Web-{7AA6DC38-A5DF-ABE9-81ED-EF0DCBCD6968}" dt="2023-01-18T19:25:05.659" v="11" actId="1076"/>
          <ac:picMkLst>
            <pc:docMk/>
            <pc:sldMk cId="2539882670" sldId="256"/>
            <ac:picMk id="4" creationId="{70F28344-E745-CEC9-EF99-C029F665685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32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3905-9DA0-B44D-87ED-3B396D545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4075" y="1752600"/>
            <a:ext cx="42589450" cy="6362700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rgbClr val="B684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662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1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ngroup.com/videos/plain-language-for-experts/" TargetMode="External"/><Relationship Id="rId2" Type="http://schemas.openxmlformats.org/officeDocument/2006/relationships/hyperlink" Target="https://www.nngroup.com/articles/inverted-pyrami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ngroup.com/articles/minimize-cognitive-load/" TargetMode="External"/><Relationship Id="rId5" Type="http://schemas.openxmlformats.org/officeDocument/2006/relationships/hyperlink" Target="https://www.nngroup.com/articles/interaction-cost-definition/" TargetMode="External"/><Relationship Id="rId4" Type="http://schemas.openxmlformats.org/officeDocument/2006/relationships/hyperlink" Target="https://www.nngroup.com/articles/plain-language-expert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rek_crowe@urmc.rochester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and.fiu.edu/downloads/" TargetMode="Externa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kristinrojasmd" TargetMode="External"/><Relationship Id="rId3" Type="http://schemas.openxmlformats.org/officeDocument/2006/relationships/hyperlink" Target="https://www.qrcode-monkey.com/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linktr.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kristinrojasmd/status/1124418213050298368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406284"/>
            <a:ext cx="11410280" cy="323097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1" y="630533"/>
            <a:ext cx="24760787" cy="16010018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chemeClr val="bg1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chemeClr val="bg1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chemeClr val="bg1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chemeClr val="bg1"/>
                </a:solidFill>
              </a:rPr>
              <a:t>: </a:t>
            </a:r>
            <a:r>
              <a:rPr lang="en-US" sz="30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B684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657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B684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B684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B684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1711796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C6A38A1-3E9D-C54E-8997-5F41DC160AAB}"/>
              </a:ext>
            </a:extLst>
          </p:cNvPr>
          <p:cNvSpPr txBox="1">
            <a:spLocks/>
          </p:cNvSpPr>
          <p:nvPr/>
        </p:nvSpPr>
        <p:spPr>
          <a:xfrm>
            <a:off x="6284214" y="1336796"/>
            <a:ext cx="42588180" cy="63627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7600" dirty="0">
                <a:solidFill>
                  <a:srgbClr val="B68400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What research influenced this idea?</a:t>
            </a:r>
            <a:endParaRPr lang="en-US" sz="17600" dirty="0">
              <a:latin typeface="Arial" panose="020B0604020202020204" pitchFamily="34" charset="0"/>
              <a:ea typeface="Lato Thin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1F149-9C88-F240-8578-701FBE3FBC57}"/>
              </a:ext>
            </a:extLst>
          </p:cNvPr>
          <p:cNvSpPr txBox="1"/>
          <p:nvPr/>
        </p:nvSpPr>
        <p:spPr>
          <a:xfrm>
            <a:off x="6284214" y="9546336"/>
            <a:ext cx="33503616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1. Need To Know &gt; Nice To Know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https://www.nngroup.com/articles/inverted-pyramid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2. Plain language is interpreted faster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https://www.nngroup.com/videos/plain-language-for-experts/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https://www.nngroup.com/articles/plain-language-experts/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3. Interaction cost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https://www.nngroup.com/articles/interaction-cost-definition/  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4. The notion of “cognitive load” in UX design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https://www.nngroup.com/articles/minimize-cognitive-load/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7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572541"/>
            <a:ext cx="11410280" cy="254878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2" y="630534"/>
            <a:ext cx="24759006" cy="15894386"/>
          </a:xfrm>
          <a:prstGeom prst="rect">
            <a:avLst/>
          </a:prstGeom>
          <a:solidFill>
            <a:srgbClr val="B684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chemeClr val="bg1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chemeClr val="bg1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chemeClr val="bg1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chemeClr val="bg1"/>
                </a:solidFill>
              </a:rPr>
              <a:t>: </a:t>
            </a:r>
            <a:r>
              <a:rPr lang="en-US" sz="30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4"/>
            <a:ext cx="11118885" cy="316573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B684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412455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406284"/>
            <a:ext cx="11410280" cy="323097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1" y="630533"/>
            <a:ext cx="24760787" cy="16010018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chemeClr val="bg1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chemeClr val="bg1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chemeClr val="bg1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chemeClr val="bg1"/>
                </a:solidFill>
              </a:rPr>
              <a:t>: </a:t>
            </a:r>
            <a:r>
              <a:rPr lang="en-US" sz="3000" b="1" dirty="0">
                <a:solidFill>
                  <a:schemeClr val="tx2">
                    <a:lumMod val="50000"/>
                    <a:lumOff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657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427852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406284"/>
            <a:ext cx="11410280" cy="323097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2" y="630534"/>
            <a:ext cx="24759006" cy="15894386"/>
          </a:xfrm>
          <a:prstGeom prst="rect">
            <a:avLst/>
          </a:prstGeom>
          <a:solidFill>
            <a:srgbClr val="B68400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chemeClr val="bg1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chemeClr val="bg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chemeClr val="bg1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chemeClr val="bg1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chemeClr val="bg1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chemeClr val="bg1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chemeClr val="bg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chemeClr val="bg1"/>
                </a:solidFill>
              </a:rPr>
              <a:t>: </a:t>
            </a:r>
            <a:r>
              <a:rPr lang="en-US" sz="30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6573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B684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73530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406284"/>
            <a:ext cx="11410280" cy="323097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2" y="630534"/>
            <a:ext cx="24759006" cy="15894386"/>
          </a:xfrm>
          <a:prstGeom prst="rect">
            <a:avLst/>
          </a:prstGeom>
          <a:solidFill>
            <a:srgbClr val="F8C93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rgbClr val="000000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rgbClr val="000000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rgbClr val="000000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rgbClr val="000000"/>
                </a:solidFill>
              </a:rPr>
              <a:t>: </a:t>
            </a:r>
            <a:r>
              <a:rPr lang="en-US" sz="3000" b="1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6573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B684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334539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8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630533"/>
            <a:ext cx="11198445" cy="3165733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2" y="630534"/>
            <a:ext cx="24759006" cy="15894386"/>
          </a:xfrm>
          <a:prstGeom prst="rect">
            <a:avLst/>
          </a:prstGeom>
          <a:solidFill>
            <a:srgbClr val="F8C93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rgbClr val="000000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rgbClr val="000000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rgbClr val="000000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rgbClr val="000000"/>
                </a:solidFill>
              </a:rPr>
              <a:t>: </a:t>
            </a:r>
            <a:r>
              <a:rPr lang="en-US" sz="3000" b="1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881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B684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81E3F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410270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>
            <a:extLst>
              <a:ext uri="{FF2B5EF4-FFF2-40B4-BE49-F238E27FC236}">
                <a16:creationId xmlns:a16="http://schemas.microsoft.com/office/drawing/2014/main" id="{3FC49B81-352A-6BAB-AAC7-512A74E14707}"/>
              </a:ext>
            </a:extLst>
          </p:cNvPr>
          <p:cNvSpPr/>
          <p:nvPr/>
        </p:nvSpPr>
        <p:spPr>
          <a:xfrm>
            <a:off x="37563004" y="630533"/>
            <a:ext cx="11198445" cy="3165733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9AC0E5-FF7B-87FB-7056-1B508A6FDA41}"/>
              </a:ext>
            </a:extLst>
          </p:cNvPr>
          <p:cNvSpPr/>
          <p:nvPr/>
        </p:nvSpPr>
        <p:spPr>
          <a:xfrm>
            <a:off x="632122" y="630534"/>
            <a:ext cx="24759006" cy="15894386"/>
          </a:xfrm>
          <a:prstGeom prst="rect">
            <a:avLst/>
          </a:prstGeom>
          <a:solidFill>
            <a:srgbClr val="F8C93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3D78D-5E7F-0DAE-6E9B-9039BB513947}"/>
              </a:ext>
            </a:extLst>
          </p:cNvPr>
          <p:cNvSpPr/>
          <p:nvPr/>
        </p:nvSpPr>
        <p:spPr>
          <a:xfrm>
            <a:off x="632121" y="17155453"/>
            <a:ext cx="24760787" cy="15132414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DA776637-8D2A-C8F5-8E90-46011D1BCFDA}"/>
              </a:ext>
            </a:extLst>
          </p:cNvPr>
          <p:cNvSpPr txBox="1"/>
          <p:nvPr/>
        </p:nvSpPr>
        <p:spPr>
          <a:xfrm>
            <a:off x="26609950" y="894094"/>
            <a:ext cx="9813650" cy="865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Autofit/>
          </a:bodyPr>
          <a:lstStyle/>
          <a:p>
            <a:pPr defTabSz="3994099">
              <a:spcBef>
                <a:spcPts val="1800"/>
              </a:spcBef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endParaRPr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326F3D7-1484-F7A0-AFFA-AF80BEDF4255}"/>
              </a:ext>
            </a:extLst>
          </p:cNvPr>
          <p:cNvCxnSpPr>
            <a:cxnSpLocks/>
          </p:cNvCxnSpPr>
          <p:nvPr/>
        </p:nvCxnSpPr>
        <p:spPr>
          <a:xfrm>
            <a:off x="1473200" y="10261600"/>
            <a:ext cx="22555200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8C8DFD-AF14-B648-AEFE-A9FBF8F2BDBB}"/>
              </a:ext>
            </a:extLst>
          </p:cNvPr>
          <p:cNvSpPr txBox="1"/>
          <p:nvPr/>
        </p:nvSpPr>
        <p:spPr>
          <a:xfrm>
            <a:off x="1473200" y="1625600"/>
            <a:ext cx="22555200" cy="828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3000" dirty="0">
                <a:solidFill>
                  <a:srgbClr val="000000"/>
                </a:solidFill>
              </a:rPr>
              <a:t>State your main finding in plain English and a single sentence.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ABF4392-346D-C64F-B8BC-804C2088E16E}"/>
              </a:ext>
            </a:extLst>
          </p:cNvPr>
          <p:cNvSpPr txBox="1"/>
          <p:nvPr/>
        </p:nvSpPr>
        <p:spPr>
          <a:xfrm>
            <a:off x="1473200" y="10484342"/>
            <a:ext cx="22555200" cy="559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Autofit/>
          </a:bodyPr>
          <a:lstStyle/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Authors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1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2</a:t>
            </a:r>
            <a:r>
              <a:rPr lang="en-US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, Author</a:t>
            </a:r>
            <a:r>
              <a:rPr lang="en-US" baseline="30000" dirty="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3</a:t>
            </a: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defRPr sz="45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baseline="30000" dirty="0">
              <a:solidFill>
                <a:srgbClr val="000000"/>
              </a:solidFill>
              <a:latin typeface="Source Sans Pro Bold"/>
              <a:sym typeface="Source Sans Pro Bold"/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1</a:t>
            </a:r>
            <a:r>
              <a:rPr lang="en-US" sz="3000" dirty="0">
                <a:solidFill>
                  <a:srgbClr val="000000"/>
                </a:solidFill>
              </a:rPr>
              <a:t> 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2</a:t>
            </a: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baseline="31999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3 </a:t>
            </a:r>
            <a:r>
              <a:rPr lang="en-US" sz="3000" dirty="0">
                <a:solidFill>
                  <a:srgbClr val="000000"/>
                </a:solidFill>
              </a:rPr>
              <a:t>Author Affiliation</a:t>
            </a: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endParaRPr lang="en-US" sz="3000" dirty="0">
              <a:solidFill>
                <a:srgbClr val="000000"/>
              </a:solidFill>
            </a:endParaRPr>
          </a:p>
          <a:p>
            <a:pPr defTabSz="4389120">
              <a:lnSpc>
                <a:spcPct val="110000"/>
              </a:lnSpc>
              <a:defRPr sz="3000">
                <a:solidFill>
                  <a:srgbClr val="2C365E"/>
                </a:solidFill>
                <a:latin typeface="Source Sans Pro Regular"/>
                <a:ea typeface="Source Sans Pro Regular"/>
                <a:cs typeface="Source Sans Pro Regular"/>
                <a:sym typeface="Source Sans Pro Regular"/>
              </a:defRPr>
            </a:pPr>
            <a:r>
              <a:rPr lang="en-US" sz="3000" dirty="0">
                <a:solidFill>
                  <a:srgbClr val="000000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Correspondence</a:t>
            </a:r>
            <a:r>
              <a:rPr lang="en-US" sz="3000" dirty="0">
                <a:solidFill>
                  <a:srgbClr val="000000"/>
                </a:solidFill>
              </a:rPr>
              <a:t>: </a:t>
            </a:r>
            <a:r>
              <a:rPr lang="en-US" sz="3000" b="1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presenter-email@fiu.edu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F559AAA-4C94-AB45-BEBB-27DC9F58E1D8}"/>
              </a:ext>
            </a:extLst>
          </p:cNvPr>
          <p:cNvSpPr txBox="1"/>
          <p:nvPr/>
        </p:nvSpPr>
        <p:spPr>
          <a:xfrm>
            <a:off x="26024283" y="630533"/>
            <a:ext cx="11016643" cy="9376781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81E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Highlights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Your paper highlights should go here.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Highlights should be short and easy for a viewer to read.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any invitations for further study or collaboration.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60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691B271-62BE-D940-B6B8-B94A5C86E003}"/>
              </a:ext>
            </a:extLst>
          </p:cNvPr>
          <p:cNvSpPr txBox="1"/>
          <p:nvPr/>
        </p:nvSpPr>
        <p:spPr>
          <a:xfrm>
            <a:off x="37626593" y="630533"/>
            <a:ext cx="11118885" cy="31881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Additional Information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Use charts or graphs with a white background to stand out in this column.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Include additional details which do not fit in the highlights, summary, or methods sections.</a:t>
            </a:r>
          </a:p>
          <a:p>
            <a:pPr marL="456197" indent="-456197" defTabSz="3994099">
              <a:spcBef>
                <a:spcPts val="1600"/>
              </a:spcBef>
              <a:buSzPct val="100000"/>
              <a:buChar char="•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Further acknowledgments can go here.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250</a:t>
            </a:r>
            <a:endParaRPr sz="4000" dirty="0">
              <a:solidFill>
                <a:srgbClr val="000000"/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9BE4366-A474-1647-AC48-F5A67E3D5A00}"/>
              </a:ext>
            </a:extLst>
          </p:cNvPr>
          <p:cNvSpPr txBox="1"/>
          <p:nvPr/>
        </p:nvSpPr>
        <p:spPr>
          <a:xfrm>
            <a:off x="1473201" y="28763495"/>
            <a:ext cx="23215600" cy="3240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Autofit/>
          </a:bodyPr>
          <a:lstStyle/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Place your most important findings or conclusions with supporting data in this large block, and your footnotes here.</a:t>
            </a:r>
            <a:endParaRPr sz="3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Source Sans Pro Regular"/>
              <a:cs typeface="Arial" panose="020B0604020202020204" pitchFamily="34" charset="0"/>
              <a:sym typeface="Source Sans Pro Regular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E359FA-A113-5D4B-A7A2-1F3893E983BD}"/>
              </a:ext>
            </a:extLst>
          </p:cNvPr>
          <p:cNvSpPr/>
          <p:nvPr/>
        </p:nvSpPr>
        <p:spPr>
          <a:xfrm>
            <a:off x="20196207" y="10617201"/>
            <a:ext cx="3832193" cy="351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5431D52-41F4-8C4E-A03D-906ED8DBE4C6}"/>
              </a:ext>
            </a:extLst>
          </p:cNvPr>
          <p:cNvGrpSpPr/>
          <p:nvPr/>
        </p:nvGrpSpPr>
        <p:grpSpPr>
          <a:xfrm>
            <a:off x="20354544" y="10917936"/>
            <a:ext cx="3456432" cy="2926079"/>
            <a:chOff x="12646783" y="25701374"/>
            <a:chExt cx="5399170" cy="5307544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FCA72057-998A-E24E-96D4-A417ABBD9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281BF12-5F5E-1A47-B12E-35C77B1519FF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2495BC2-26F3-0A4D-AA5E-D6DC10500C10}"/>
              </a:ext>
            </a:extLst>
          </p:cNvPr>
          <p:cNvSpPr txBox="1"/>
          <p:nvPr/>
        </p:nvSpPr>
        <p:spPr>
          <a:xfrm>
            <a:off x="20196207" y="14269485"/>
            <a:ext cx="3832192" cy="18131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department label</a:t>
            </a:r>
          </a:p>
          <a:p>
            <a:pPr algn="ctr"/>
            <a:r>
              <a:rPr lang="en-US" sz="1800" b="1" u="sng" dirty="0">
                <a:hlinkClick r:id="rId5"/>
              </a:rPr>
              <a:t>https://brand.fiu.edu/downloads/</a:t>
            </a:r>
            <a:endParaRPr lang="en-US" sz="1800" b="1" dirty="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1ADAF051-7BA6-9DC8-443B-88355131F630}"/>
              </a:ext>
            </a:extLst>
          </p:cNvPr>
          <p:cNvSpPr txBox="1"/>
          <p:nvPr/>
        </p:nvSpPr>
        <p:spPr>
          <a:xfrm>
            <a:off x="26008453" y="10592181"/>
            <a:ext cx="11016643" cy="11063350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81E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Summary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9B07AA7F-D774-563E-FC79-07CB45F6C04D}"/>
              </a:ext>
            </a:extLst>
          </p:cNvPr>
          <p:cNvSpPr txBox="1"/>
          <p:nvPr/>
        </p:nvSpPr>
        <p:spPr>
          <a:xfrm>
            <a:off x="26016741" y="22286064"/>
            <a:ext cx="11016643" cy="10001803"/>
          </a:xfrm>
          <a:prstGeom prst="rect">
            <a:avLst/>
          </a:prstGeom>
          <a:solidFill>
            <a:srgbClr val="00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74320" tIns="274320" rIns="182880" bIns="182880">
            <a:noAutofit/>
          </a:bodyPr>
          <a:lstStyle/>
          <a:p>
            <a:pPr marL="0" marR="0" lvl="0" indent="0" algn="l" defTabSz="399409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82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81E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ource Sans Pro Bold"/>
              </a:rPr>
              <a:t>Methods</a:t>
            </a:r>
          </a:p>
          <a:p>
            <a:pPr defTabSz="3994099">
              <a:spcBef>
                <a:spcPts val="1600"/>
              </a:spcBef>
              <a:buSzPct val="100000"/>
              <a:defRPr sz="3185">
                <a:solidFill>
                  <a:srgbClr val="2C365E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defRPr>
            </a:pPr>
            <a:r>
              <a:rPr lang="en-US" sz="4000" dirty="0">
                <a:solidFill>
                  <a:srgbClr val="081E3F"/>
                </a:solidFill>
                <a:latin typeface="Arial" panose="020B0604020202020204" pitchFamily="34" charset="0"/>
                <a:ea typeface="Source Sans Pro Regular"/>
                <a:cs typeface="Arial" panose="020B0604020202020204" pitchFamily="34" charset="0"/>
                <a:sym typeface="Source Sans Pro Regular"/>
              </a:rPr>
              <a:t>Recommended maximum word count for this section = 80</a:t>
            </a:r>
          </a:p>
        </p:txBody>
      </p:sp>
    </p:spTree>
    <p:extLst>
      <p:ext uri="{BB962C8B-B14F-4D97-AF65-F5344CB8AC3E}">
        <p14:creationId xmlns:p14="http://schemas.microsoft.com/office/powerpoint/2010/main" val="2055294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441EEB9-3DA6-AB49-A0CF-2C1BBA3C58A8}"/>
              </a:ext>
            </a:extLst>
          </p:cNvPr>
          <p:cNvSpPr txBox="1">
            <a:spLocks/>
          </p:cNvSpPr>
          <p:nvPr/>
        </p:nvSpPr>
        <p:spPr>
          <a:xfrm>
            <a:off x="9610432" y="8682110"/>
            <a:ext cx="30156736" cy="225090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097280" indent="-109728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Char char="•"/>
              <a:defRPr sz="13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918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8000" b="1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Objective: </a:t>
            </a: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Capture people’s interest </a:t>
            </a:r>
            <a:r>
              <a:rPr lang="en-US" sz="8000" i="1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quickly</a:t>
            </a: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 at a poster session. 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sz="8000" dirty="0">
              <a:latin typeface="Arial" panose="020B0604020202020204" pitchFamily="34" charset="0"/>
              <a:ea typeface="Lato Black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What if my intro/methods/results doesn’t fit in the assigned space?</a:t>
            </a:r>
          </a:p>
          <a:p>
            <a:pPr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If you’re trying to put so much into that space that it doesn’t fit, viewers won’t have time to read it anyway. First try moving stuff to the right column. Next, cut 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cut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CUT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Instead of trying to fill space, you’re trying to conserve space.</a:t>
            </a:r>
            <a:b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sz="9600" dirty="0">
              <a:latin typeface="Arial" panose="020B0604020202020204" pitchFamily="34" charset="0"/>
              <a:ea typeface="Lato Thin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15000" dirty="0">
                <a:latin typeface="Arial" panose="020B0604020202020204" pitchFamily="34" charset="0"/>
                <a:ea typeface="Lato Thin" panose="020F0502020204030203" pitchFamily="34" charset="0"/>
                <a:cs typeface="Arial" panose="020B0604020202020204" pitchFamily="34" charset="0"/>
              </a:rPr>
              <a:t>When it looks too simple to represent the amount of time you put into it, you’re done.</a:t>
            </a:r>
            <a:endParaRPr lang="en-US" sz="1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4372A3AF-B700-BB4B-9736-F5670E16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</a:t>
            </a:r>
          </a:p>
        </p:txBody>
      </p:sp>
    </p:spTree>
    <p:extLst>
      <p:ext uri="{BB962C8B-B14F-4D97-AF65-F5344CB8AC3E}">
        <p14:creationId xmlns:p14="http://schemas.microsoft.com/office/powerpoint/2010/main" val="272967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BD7E766F-E01C-C94F-9BD0-78A80BD5D531}"/>
              </a:ext>
            </a:extLst>
          </p:cNvPr>
          <p:cNvSpPr/>
          <p:nvPr/>
        </p:nvSpPr>
        <p:spPr>
          <a:xfrm>
            <a:off x="10591800" y="23068083"/>
            <a:ext cx="4686300" cy="4686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6A8580-9DC2-544F-8F0E-90F38CEB52BB}"/>
              </a:ext>
            </a:extLst>
          </p:cNvPr>
          <p:cNvSpPr txBox="1">
            <a:spLocks/>
          </p:cNvSpPr>
          <p:nvPr/>
        </p:nvSpPr>
        <p:spPr>
          <a:xfrm>
            <a:off x="17508855" y="8648699"/>
            <a:ext cx="21543645" cy="20838695"/>
          </a:xfrm>
          <a:prstGeom prst="rect">
            <a:avLst/>
          </a:prstGeom>
        </p:spPr>
        <p:txBody>
          <a:bodyPr>
            <a:normAutofit/>
          </a:bodyPr>
          <a:lstStyle>
            <a:lvl1pPr marL="1097280" indent="-109728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Char char="•"/>
              <a:defRPr sz="13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918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How do I create a QR code?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https://www.qrcode-monkey.com/</a:t>
            </a:r>
            <a:r>
              <a:rPr lang="en-US" sz="6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is free, URLs don’t expire, and you can add cool features like images.</a:t>
            </a:r>
            <a:b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How do I scan a QR code?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Just pull out your phone and take a picture! All modern iPhones and most Android phones have built-in QR detection in their cameras. Some Android phones may need an app.</a:t>
            </a:r>
            <a:b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</a:br>
            <a:endParaRPr lang="en-US" sz="66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How can I link the QR to my paper 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 copy of my poster 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my contact details.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Try creating a multi-page link for free via </a:t>
            </a:r>
            <a:r>
              <a:rPr lang="en-US" sz="6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https://linktr.ee/</a:t>
            </a:r>
            <a:r>
              <a:rPr lang="en-US" sz="6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(Still trying to figure out the best answer to this though.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9ACA7C1-EA7A-404D-A469-F95F312022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1800" y="8648700"/>
            <a:ext cx="4686300" cy="4686300"/>
          </a:xfrm>
          <a:prstGeom prst="rect">
            <a:avLst/>
          </a:prstGeom>
        </p:spPr>
      </p:pic>
      <p:pic>
        <p:nvPicPr>
          <p:cNvPr id="6" name="Picture 5">
            <a:hlinkClick r:id="rId6"/>
            <a:extLst>
              <a:ext uri="{FF2B5EF4-FFF2-40B4-BE49-F238E27FC236}">
                <a16:creationId xmlns:a16="http://schemas.microsoft.com/office/drawing/2014/main" id="{B9E6FA25-FB13-5C4B-8A22-791583056F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91800" y="15468600"/>
            <a:ext cx="4686300" cy="44958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A25663-014C-C849-A46E-D56BDFDD518C}"/>
              </a:ext>
            </a:extLst>
          </p:cNvPr>
          <p:cNvSpPr txBox="1"/>
          <p:nvPr/>
        </p:nvSpPr>
        <p:spPr>
          <a:xfrm>
            <a:off x="3130062" y="15161955"/>
            <a:ext cx="59377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Ctrl-click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thumbnail to watch a video on scanning #betterposter QR codes.</a:t>
            </a:r>
          </a:p>
        </p:txBody>
      </p:sp>
      <p:sp>
        <p:nvSpPr>
          <p:cNvPr id="8" name="Freeform: Shape 22">
            <a:extLst>
              <a:ext uri="{FF2B5EF4-FFF2-40B4-BE49-F238E27FC236}">
                <a16:creationId xmlns:a16="http://schemas.microsoft.com/office/drawing/2014/main" id="{E13DE091-8098-5146-9F50-1848C0516387}"/>
              </a:ext>
            </a:extLst>
          </p:cNvPr>
          <p:cNvSpPr/>
          <p:nvPr/>
        </p:nvSpPr>
        <p:spPr>
          <a:xfrm>
            <a:off x="6608367" y="17277347"/>
            <a:ext cx="3466075" cy="2069432"/>
          </a:xfrm>
          <a:custGeom>
            <a:avLst/>
            <a:gdLst>
              <a:gd name="connsiteX0" fmla="*/ 980 w 1589149"/>
              <a:gd name="connsiteY0" fmla="*/ 0 h 2069432"/>
              <a:gd name="connsiteX1" fmla="*/ 257654 w 1589149"/>
              <a:gd name="connsiteY1" fmla="*/ 1780674 h 2069432"/>
              <a:gd name="connsiteX2" fmla="*/ 1589149 w 1589149"/>
              <a:gd name="connsiteY2" fmla="*/ 2069432 h 206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9149" h="2069432">
                <a:moveTo>
                  <a:pt x="980" y="0"/>
                </a:moveTo>
                <a:cubicBezTo>
                  <a:pt x="-3031" y="717884"/>
                  <a:pt x="-7041" y="1435769"/>
                  <a:pt x="257654" y="1780674"/>
                </a:cubicBezTo>
                <a:cubicBezTo>
                  <a:pt x="522349" y="2125579"/>
                  <a:pt x="1131949" y="2007937"/>
                  <a:pt x="1589149" y="2069432"/>
                </a:cubicBezTo>
              </a:path>
            </a:pathLst>
          </a:custGeom>
          <a:noFill/>
          <a:ln w="76200">
            <a:solidFill>
              <a:schemeClr val="bg1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7BFC9C-3B86-DE48-B37D-E5CBD82908E6}"/>
              </a:ext>
            </a:extLst>
          </p:cNvPr>
          <p:cNvSpPr txBox="1"/>
          <p:nvPr/>
        </p:nvSpPr>
        <p:spPr>
          <a:xfrm>
            <a:off x="10457447" y="20191092"/>
            <a:ext cx="5372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Donated by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@kristinrojasmd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https://twitter.com/kristinrojasmd/status/1124418213050298368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Related image">
            <a:hlinkClick r:id="rId2"/>
            <a:extLst>
              <a:ext uri="{FF2B5EF4-FFF2-40B4-BE49-F238E27FC236}">
                <a16:creationId xmlns:a16="http://schemas.microsoft.com/office/drawing/2014/main" id="{7EF62294-167E-E64F-A3F3-2C75E444A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804" y="24580162"/>
            <a:ext cx="4319954" cy="124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C9299B84-5AF5-414C-A2B6-2A7AD7D5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QR Code</a:t>
            </a:r>
          </a:p>
        </p:txBody>
      </p:sp>
    </p:spTree>
    <p:extLst>
      <p:ext uri="{BB962C8B-B14F-4D97-AF65-F5344CB8AC3E}">
        <p14:creationId xmlns:p14="http://schemas.microsoft.com/office/powerpoint/2010/main" val="348942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FRI">
      <a:dk1>
        <a:srgbClr val="171717"/>
      </a:dk1>
      <a:lt1>
        <a:srgbClr val="FFFFFF"/>
      </a:lt1>
      <a:dk2>
        <a:srgbClr val="011E41"/>
      </a:dk2>
      <a:lt2>
        <a:srgbClr val="E7E7E7"/>
      </a:lt2>
      <a:accent1>
        <a:srgbClr val="205E9E"/>
      </a:accent1>
      <a:accent2>
        <a:srgbClr val="F8C93E"/>
      </a:accent2>
      <a:accent3>
        <a:srgbClr val="00A651"/>
      </a:accent3>
      <a:accent4>
        <a:srgbClr val="D2232A"/>
      </a:accent4>
      <a:accent5>
        <a:srgbClr val="1E737D"/>
      </a:accent5>
      <a:accent6>
        <a:srgbClr val="E0DF00"/>
      </a:accent6>
      <a:hlink>
        <a:srgbClr val="3A8DDD"/>
      </a:hlink>
      <a:folHlink>
        <a:srgbClr val="6978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1646</Words>
  <Application>Microsoft Office PowerPoint</Application>
  <PresentationFormat>Custom</PresentationFormat>
  <Paragraphs>220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Source Sans Pro Bold</vt:lpstr>
      <vt:lpstr>Source Sans Pro Regular</vt:lpstr>
      <vt:lpstr>Source Sans Pro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Layout</vt:lpstr>
      <vt:lpstr>How To QR Code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Becky Carter</cp:lastModifiedBy>
  <cp:revision>23</cp:revision>
  <dcterms:created xsi:type="dcterms:W3CDTF">2019-07-29T13:40:25Z</dcterms:created>
  <dcterms:modified xsi:type="dcterms:W3CDTF">2023-02-20T14:27:12Z</dcterms:modified>
</cp:coreProperties>
</file>